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charts/chart3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charts/chart4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5" r:id="rId1"/>
    <p:sldMasterId id="2147483680" r:id="rId2"/>
    <p:sldMasterId id="2147483681" r:id="rId3"/>
    <p:sldMasterId id="2147488279" r:id="rId4"/>
  </p:sldMasterIdLst>
  <p:notesMasterIdLst>
    <p:notesMasterId r:id="rId36"/>
  </p:notesMasterIdLst>
  <p:handoutMasterIdLst>
    <p:handoutMasterId r:id="rId37"/>
  </p:handoutMasterIdLst>
  <p:sldIdLst>
    <p:sldId id="331" r:id="rId5"/>
    <p:sldId id="332" r:id="rId6"/>
    <p:sldId id="338" r:id="rId7"/>
    <p:sldId id="390" r:id="rId8"/>
    <p:sldId id="395" r:id="rId9"/>
    <p:sldId id="431" r:id="rId10"/>
    <p:sldId id="405" r:id="rId11"/>
    <p:sldId id="368" r:id="rId12"/>
    <p:sldId id="396" r:id="rId13"/>
    <p:sldId id="426" r:id="rId14"/>
    <p:sldId id="428" r:id="rId15"/>
    <p:sldId id="399" r:id="rId16"/>
    <p:sldId id="403" r:id="rId17"/>
    <p:sldId id="427" r:id="rId18"/>
    <p:sldId id="432" r:id="rId19"/>
    <p:sldId id="380" r:id="rId20"/>
    <p:sldId id="398" r:id="rId21"/>
    <p:sldId id="430" r:id="rId22"/>
    <p:sldId id="417" r:id="rId23"/>
    <p:sldId id="425" r:id="rId24"/>
    <p:sldId id="424" r:id="rId25"/>
    <p:sldId id="433" r:id="rId26"/>
    <p:sldId id="404" r:id="rId27"/>
    <p:sldId id="420" r:id="rId28"/>
    <p:sldId id="421" r:id="rId29"/>
    <p:sldId id="429" r:id="rId30"/>
    <p:sldId id="434" r:id="rId31"/>
    <p:sldId id="354" r:id="rId32"/>
    <p:sldId id="367" r:id="rId33"/>
    <p:sldId id="436" r:id="rId34"/>
    <p:sldId id="439" r:id="rId35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Calibri Light" panose="020F0302020204030204" pitchFamily="34" charset="0"/>
      <p:regular r:id="rId42"/>
      <p:italic r:id="rId43"/>
    </p:embeddedFont>
  </p:embeddedFontLst>
  <p:custDataLst>
    <p:tags r:id="rId4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AFDD2508-DD88-403C-80A3-84EF74AE5DB1}">
          <p14:sldIdLst>
            <p14:sldId id="331"/>
            <p14:sldId id="332"/>
            <p14:sldId id="338"/>
            <p14:sldId id="390"/>
            <p14:sldId id="395"/>
            <p14:sldId id="431"/>
            <p14:sldId id="405"/>
            <p14:sldId id="368"/>
            <p14:sldId id="396"/>
            <p14:sldId id="426"/>
            <p14:sldId id="428"/>
            <p14:sldId id="399"/>
            <p14:sldId id="403"/>
            <p14:sldId id="427"/>
            <p14:sldId id="432"/>
            <p14:sldId id="380"/>
            <p14:sldId id="398"/>
            <p14:sldId id="430"/>
            <p14:sldId id="417"/>
            <p14:sldId id="425"/>
            <p14:sldId id="424"/>
            <p14:sldId id="433"/>
            <p14:sldId id="404"/>
            <p14:sldId id="420"/>
            <p14:sldId id="421"/>
            <p14:sldId id="429"/>
            <p14:sldId id="434"/>
            <p14:sldId id="354"/>
            <p14:sldId id="367"/>
          </p14:sldIdLst>
        </p14:section>
        <p14:section name="Leaderboards" id="{423364D2-7AF9-4E65-8F96-4FC20E329D8C}">
          <p14:sldIdLst>
            <p14:sldId id="436"/>
          </p14:sldIdLst>
        </p14:section>
        <p14:section name="Whiteboard" id="{19C80A5D-CF98-48DE-A513-4116775656FC}">
          <p14:sldIdLst>
            <p14:sldId id="43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6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3399"/>
    <a:srgbClr val="FFBDBD"/>
    <a:srgbClr val="FF0000"/>
    <a:srgbClr val="000000"/>
    <a:srgbClr val="FFC600"/>
    <a:srgbClr val="00FF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486" autoAdjust="0"/>
    <p:restoredTop sz="82276" autoAdjust="0"/>
  </p:normalViewPr>
  <p:slideViewPr>
    <p:cSldViewPr>
      <p:cViewPr varScale="1">
        <p:scale>
          <a:sx n="73" d="100"/>
          <a:sy n="73" d="100"/>
        </p:scale>
        <p:origin x="533" y="67"/>
      </p:cViewPr>
      <p:guideLst>
        <p:guide orient="horz"/>
        <p:guide pos="561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3134" y="-77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2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5.fntdata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1.fntdata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3.fntdata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6.fntdata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11614368"/>
        <c:axId val="811614760"/>
        <c:axId val="696885920"/>
      </c:bar3DChart>
      <c:catAx>
        <c:axId val="811614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11614760"/>
        <c:crosses val="autoZero"/>
        <c:auto val="1"/>
        <c:lblAlgn val="ctr"/>
        <c:lblOffset val="100"/>
        <c:noMultiLvlLbl val="0"/>
      </c:catAx>
      <c:valAx>
        <c:axId val="8116147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11614368"/>
        <c:crosses val="autoZero"/>
        <c:crossBetween val="between"/>
      </c:valAx>
      <c:serAx>
        <c:axId val="696885920"/>
        <c:scaling>
          <c:orientation val="minMax"/>
        </c:scaling>
        <c:delete val="0"/>
        <c:axPos val="b"/>
        <c:majorTickMark val="out"/>
        <c:minorTickMark val="none"/>
        <c:tickLblPos val="nextTo"/>
        <c:crossAx val="811614760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rAngAx val="0"/>
      <c:perspective val="60"/>
    </c:view3D>
    <c:floor>
      <c:thickness val="0"/>
    </c:floor>
    <c:sideWall>
      <c:thickness val="0"/>
    </c:sideWall>
    <c:backWall>
      <c:thickness val="0"/>
    </c:backWall>
    <c:plotArea>
      <c:layout>
        <c:manualLayout>
          <c:xMode val="edge"/>
          <c:yMode val="edge"/>
          <c:x val="8.3333333333333332E-3"/>
          <c:y val="7.160493827160494E-2"/>
          <c:w val="0.9916666666666667"/>
          <c:h val="0.7595924953825216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Sheet1!$A$1:$A$2</c:f>
              <c:strCache>
                <c:ptCount val="2"/>
                <c:pt idx="0">
                  <c:v>A.</c:v>
                </c:pt>
                <c:pt idx="1">
                  <c:v>B.</c:v>
                </c:pt>
              </c:strCache>
            </c:strRef>
          </c:cat>
          <c:val>
            <c:numRef>
              <c:f>Sheet1!$B$1:$B$2</c:f>
              <c:numCache>
                <c:formatCode>0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52383208"/>
        <c:axId val="552382816"/>
        <c:axId val="0"/>
      </c:bar3DChart>
      <c:catAx>
        <c:axId val="552383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6350">
            <a:noFill/>
          </a:ln>
        </c:spPr>
        <c:crossAx val="552382816"/>
        <c:crosses val="autoZero"/>
        <c:auto val="1"/>
        <c:lblAlgn val="ctr"/>
        <c:lblOffset val="100"/>
        <c:noMultiLvlLbl val="0"/>
      </c:catAx>
      <c:valAx>
        <c:axId val="552382816"/>
        <c:scaling>
          <c:orientation val="minMax"/>
          <c:min val="0"/>
        </c:scaling>
        <c:delete val="0"/>
        <c:axPos val="l"/>
        <c:numFmt formatCode="0" sourceLinked="1"/>
        <c:majorTickMark val="out"/>
        <c:minorTickMark val="none"/>
        <c:tickLblPos val="none"/>
        <c:spPr>
          <a:ln w="6350">
            <a:noFill/>
          </a:ln>
        </c:spPr>
        <c:crossAx val="552383208"/>
        <c:crosses val="autoZero"/>
        <c:crossBetween val="between"/>
      </c:valAx>
    </c:plotArea>
    <c:plotVisOnly val="1"/>
    <c:dispBlanksAs val="span"/>
    <c:showDLblsOverMax val="0"/>
  </c:chart>
  <c:spPr>
    <a:noFill/>
    <a:ln w="6350">
      <a:noFill/>
    </a:ln>
  </c:spPr>
  <c:txPr>
    <a:bodyPr/>
    <a:lstStyle/>
    <a:p>
      <a:pPr>
        <a:defRPr sz="20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rAngAx val="0"/>
      <c:perspective val="60"/>
    </c:view3D>
    <c:floor>
      <c:thickness val="0"/>
    </c:floor>
    <c:sideWall>
      <c:thickness val="0"/>
    </c:sideWall>
    <c:backWall>
      <c:thickness val="0"/>
    </c:backWall>
    <c:plotArea>
      <c:layout>
        <c:manualLayout>
          <c:xMode val="edge"/>
          <c:yMode val="edge"/>
          <c:x val="8.3333333333333332E-3"/>
          <c:y val="7.160493827160494E-2"/>
          <c:w val="0.9916666666666667"/>
          <c:h val="0.7595924953825216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Sheet1!$A$1:$A$2</c:f>
              <c:strCache>
                <c:ptCount val="2"/>
                <c:pt idx="0">
                  <c:v>A.</c:v>
                </c:pt>
                <c:pt idx="1">
                  <c:v>B.</c:v>
                </c:pt>
              </c:strCache>
            </c:strRef>
          </c:cat>
          <c:val>
            <c:numRef>
              <c:f>Sheet1!$B$1:$B$2</c:f>
              <c:numCache>
                <c:formatCode>0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23699288"/>
        <c:axId val="923698896"/>
        <c:axId val="0"/>
      </c:bar3DChart>
      <c:catAx>
        <c:axId val="923699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6350">
            <a:noFill/>
          </a:ln>
        </c:spPr>
        <c:crossAx val="923698896"/>
        <c:crosses val="autoZero"/>
        <c:auto val="1"/>
        <c:lblAlgn val="ctr"/>
        <c:lblOffset val="100"/>
        <c:noMultiLvlLbl val="0"/>
      </c:catAx>
      <c:valAx>
        <c:axId val="923698896"/>
        <c:scaling>
          <c:orientation val="minMax"/>
          <c:min val="0"/>
        </c:scaling>
        <c:delete val="0"/>
        <c:axPos val="l"/>
        <c:numFmt formatCode="0" sourceLinked="1"/>
        <c:majorTickMark val="out"/>
        <c:minorTickMark val="none"/>
        <c:tickLblPos val="none"/>
        <c:spPr>
          <a:ln w="6350">
            <a:noFill/>
          </a:ln>
        </c:spPr>
        <c:crossAx val="923699288"/>
        <c:crosses val="autoZero"/>
        <c:crossBetween val="between"/>
      </c:valAx>
    </c:plotArea>
    <c:plotVisOnly val="1"/>
    <c:dispBlanksAs val="span"/>
    <c:showDLblsOverMax val="0"/>
  </c:chart>
  <c:spPr>
    <a:noFill/>
    <a:ln w="6350">
      <a:noFill/>
    </a:ln>
  </c:spPr>
  <c:txPr>
    <a:bodyPr/>
    <a:lstStyle/>
    <a:p>
      <a:pPr>
        <a:defRPr sz="20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rAngAx val="0"/>
      <c:perspective val="60"/>
    </c:view3D>
    <c:floor>
      <c:thickness val="0"/>
    </c:floor>
    <c:sideWall>
      <c:thickness val="0"/>
    </c:sideWall>
    <c:backWall>
      <c:thickness val="0"/>
    </c:backWall>
    <c:plotArea>
      <c:layout>
        <c:manualLayout>
          <c:xMode val="edge"/>
          <c:yMode val="edge"/>
          <c:x val="8.3333333333333332E-3"/>
          <c:y val="7.160493827160494E-2"/>
          <c:w val="0.9916666666666667"/>
          <c:h val="0.7595924953825216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Sheet1!$A$1:$A$2</c:f>
              <c:strCache>
                <c:ptCount val="2"/>
                <c:pt idx="0">
                  <c:v>A.</c:v>
                </c:pt>
                <c:pt idx="1">
                  <c:v>B.</c:v>
                </c:pt>
              </c:strCache>
            </c:strRef>
          </c:cat>
          <c:val>
            <c:numRef>
              <c:f>Sheet1!$B$1:$B$2</c:f>
              <c:numCache>
                <c:formatCode>0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55474624"/>
        <c:axId val="655475016"/>
        <c:axId val="0"/>
      </c:bar3DChart>
      <c:catAx>
        <c:axId val="655474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6350">
            <a:noFill/>
          </a:ln>
        </c:spPr>
        <c:crossAx val="655475016"/>
        <c:crosses val="autoZero"/>
        <c:auto val="1"/>
        <c:lblAlgn val="ctr"/>
        <c:lblOffset val="100"/>
        <c:noMultiLvlLbl val="0"/>
      </c:catAx>
      <c:valAx>
        <c:axId val="655475016"/>
        <c:scaling>
          <c:orientation val="minMax"/>
          <c:min val="0"/>
        </c:scaling>
        <c:delete val="0"/>
        <c:axPos val="l"/>
        <c:numFmt formatCode="0" sourceLinked="1"/>
        <c:majorTickMark val="out"/>
        <c:minorTickMark val="none"/>
        <c:tickLblPos val="none"/>
        <c:spPr>
          <a:ln w="6350">
            <a:noFill/>
          </a:ln>
        </c:spPr>
        <c:crossAx val="655474624"/>
        <c:crosses val="autoZero"/>
        <c:crossBetween val="between"/>
      </c:valAx>
    </c:plotArea>
    <c:plotVisOnly val="1"/>
    <c:dispBlanksAs val="span"/>
    <c:showDLblsOverMax val="0"/>
  </c:chart>
  <c:spPr>
    <a:noFill/>
    <a:ln w="6350">
      <a:noFill/>
    </a:ln>
  </c:spPr>
  <c:txPr>
    <a:bodyPr/>
    <a:lstStyle/>
    <a:p>
      <a:pPr>
        <a:defRPr sz="20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A176044-5FCE-4222-908D-88F6BFC9EA3A}" type="datetimeFigureOut">
              <a:rPr lang="en-US"/>
              <a:pPr>
                <a:defRPr/>
              </a:pPr>
              <a:t>9/22/2015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D7A749F-0C9E-4DB0-A5A3-AA50698E0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347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1D20E30-04AA-4259-A4E6-279DB8710AA8}" type="datetimeFigureOut">
              <a:rPr lang="en-US"/>
              <a:pPr>
                <a:defRPr/>
              </a:pPr>
              <a:t>9/22/2015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4659DFA-0C0E-45D6-B165-05A747DBB6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67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64D352-D9A6-4D31-939A-DAB7C12EEB8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6679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024EBD-3AEC-4F8A-A813-71586A074BC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6219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A3CCF3-16F0-48EF-9A09-5FDD0990B10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1693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137ED4-E7B8-4C72-ACA2-D9B087E7191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554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FF9E83-5104-403B-A06E-1EA7F41C7FD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5790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3B3484-3E14-4708-BB47-33BEBB79063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4929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28605E-FF3A-4013-B2A7-D148B31E022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6958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2DF567-3A62-4BF8-8754-EDCA867631B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9448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  <a:p>
            <a:pPr>
              <a:buFontTx/>
              <a:buChar char="•"/>
            </a:pPr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B37BBD-C1E8-405C-A489-75043885B52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692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21A16C-8234-465C-A557-2DCEC98734B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285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5490E9-4045-440D-AEF8-844D1CEB201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125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9FCA7C-ACBF-4077-862C-63E472854F6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6152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A783DD-8F6A-4B65-9655-994F5431636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9586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E01499-00B0-428D-9CD8-63CF04E0A2A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6548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42ABDB-A26B-4C0E-8BB7-FF9800E3B34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744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AD9040-7320-488F-B5DC-EF713BB6BC2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8432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22EB20-83CD-44E0-8ADF-B0DAAA695813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2343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227551-F079-4EEE-A31C-D0F4D39282B5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72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1DEFAD-16C7-4CED-A83F-188876E4CDE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149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D187E5-5CAA-4DF7-8CDC-D6C9C320521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491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DE1A04-B6C0-48E5-9CEA-6FEE3DFF1E5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98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C151FA-8E00-4D94-9C70-57B518B793F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213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A71B6D-31AB-47DD-96D4-C0A052A08A5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783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E1BC05-70DE-4151-BF9C-24766CB6AC9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397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B1CA10-F389-494D-9B82-C7587CE5655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129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../slides/slide30.xml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693988"/>
            <a:ext cx="7772400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Lesson 06.01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4AEC6-DC3C-4C8A-906C-1CAF329CE4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735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3_2-Content Left_2-Graph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848600" cy="45720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2514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4800600" y="1066800"/>
            <a:ext cx="3886200" cy="2514600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6"/>
          </p:nvPr>
        </p:nvSpPr>
        <p:spPr>
          <a:xfrm>
            <a:off x="457200" y="3810000"/>
            <a:ext cx="4038600" cy="2514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4800600" y="3810000"/>
            <a:ext cx="3886200" cy="2514600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B512F-449D-4363-B66B-80E44C7292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477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1_Content Top_Graphic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848600" cy="45720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8229600" cy="2362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457200" y="3733800"/>
            <a:ext cx="8229600" cy="2590800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0D72A-E13D-454D-BAB8-041230954D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496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2_Content Top_Graphic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848600" cy="45720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8229600" cy="1600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457200" y="2971800"/>
            <a:ext cx="8229600" cy="3352800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81111-713C-44DE-AB2C-C6A7737688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729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1-Fu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848600" cy="45720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/>
          <a:lstStyle>
            <a:lvl1pPr>
              <a:buFont typeface="Arial" pitchFamily="34" charset="0"/>
              <a:buChar char="•"/>
              <a:defRPr sz="2400" baseline="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71663-9FBB-469A-BB2C-736A1AF766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111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2_Content Left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848600" cy="45720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257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6"/>
          </p:nvPr>
        </p:nvSpPr>
        <p:spPr>
          <a:xfrm>
            <a:off x="4724400" y="1066800"/>
            <a:ext cx="4038600" cy="5257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640080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44622-A330-4E2D-9000-A2A870D51D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795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848600" cy="45720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"/>
          </a:xfrm>
        </p:spPr>
        <p:txBody>
          <a:bodyPr/>
          <a:lstStyle>
            <a:lvl1pPr>
              <a:buNone/>
              <a:defRPr baseline="0"/>
            </a:lvl1pPr>
            <a:lvl2pPr>
              <a:buNone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2"/>
          </p:nvPr>
        </p:nvSpPr>
        <p:spPr>
          <a:xfrm>
            <a:off x="457200" y="1752600"/>
            <a:ext cx="8229600" cy="4572000"/>
          </a:xfrm>
        </p:spPr>
        <p:txBody>
          <a:bodyPr/>
          <a:lstStyle>
            <a:lvl1pPr>
              <a:defRPr sz="2400"/>
            </a:lvl1pPr>
            <a:lvl2pPr>
              <a:buNone/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EEC87-F892-43D9-B1CF-2D70120ECF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951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97175"/>
            <a:ext cx="7772400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7A2B1-9529-4277-B95E-B9ADC07D4D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3391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E52526-114F-4760-9149-58E5639C1041}" type="datetimeFigureOut">
              <a:rPr lang="en-US" smtClean="0"/>
              <a:pPr>
                <a:defRPr/>
              </a:pPr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Lesson 06.01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B2637-AF17-4C4A-8863-BB1D040705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2126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POnTheFly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E52526-114F-4760-9149-58E5639C1041}" type="datetimeFigureOut">
              <a:rPr lang="en-US" smtClean="0"/>
              <a:pPr>
                <a:defRPr/>
              </a:pPr>
              <a:t>9/22/2015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Lesson 06.01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B2637-AF17-4C4A-8863-BB1D040705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aphicFrame>
        <p:nvGraphicFramePr>
          <p:cNvPr id="6" name="TPChart" hidden="1"/>
          <p:cNvGraphicFramePr/>
          <p:nvPr userDrawn="1">
            <p:extLst>
              <p:ext uri="{D42A27DB-BD31-4B8C-83A1-F6EECF244321}">
                <p14:modId xmlns:p14="http://schemas.microsoft.com/office/powerpoint/2010/main" val="2856908796"/>
              </p:ext>
            </p:extLst>
          </p:nvPr>
        </p:nvGraphicFramePr>
        <p:xfrm>
          <a:off x="6350000" y="1600200"/>
          <a:ext cx="254000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03517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964B000-1AE4-4C7B-B7BC-3756D5FA85E3}" type="datetimeFigureOut">
              <a:rPr lang="en-US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9/22/2015</a:t>
            </a:fld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117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1 Lesson Title Slide splash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612648" y="969264"/>
            <a:ext cx="8229600" cy="786384"/>
          </a:xfrm>
        </p:spPr>
        <p:txBody>
          <a:bodyPr/>
          <a:lstStyle>
            <a:lvl1pPr algn="ctr">
              <a:buNone/>
              <a:defRPr sz="3600" b="1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12648" y="1920240"/>
            <a:ext cx="8229600" cy="4709160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Lesson 06.01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B1B13-F2C6-4C22-AC19-2A54B7C2D8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6635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Vocab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62" y="6417662"/>
            <a:ext cx="438538" cy="4385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3334" r="3332" b="18889"/>
          <a:stretch/>
        </p:blipFill>
        <p:spPr>
          <a:xfrm>
            <a:off x="2479765" y="6435634"/>
            <a:ext cx="474617" cy="4162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1810" y="6426927"/>
            <a:ext cx="377190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3688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Lesson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>
            <a:hlinkClick r:id="rId2" action="ppaction://hlinksldjump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733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Opening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</p:spTree>
    <p:extLst>
      <p:ext uri="{BB962C8B-B14F-4D97-AF65-F5344CB8AC3E}">
        <p14:creationId xmlns:p14="http://schemas.microsoft.com/office/powerpoint/2010/main" val="10323991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4307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964B000-1AE4-4C7B-B7BC-3756D5FA85E3}" type="datetimeFigureOut">
              <a:rPr lang="en-US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9/22/2015</a:t>
            </a:fld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694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2 Lesson Title Slide splash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609600" y="838200"/>
            <a:ext cx="8229600" cy="1298448"/>
          </a:xfrm>
        </p:spPr>
        <p:txBody>
          <a:bodyPr/>
          <a:lstStyle>
            <a:lvl1pPr algn="ctr">
              <a:buNone/>
              <a:defRPr sz="3600" b="1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12648" y="2148840"/>
            <a:ext cx="8229600" cy="4480560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D6B11-E1C5-427E-B1D4-99EE67994D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723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848600" cy="45720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229600" cy="5029200"/>
          </a:xfr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Lesson 06.01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F29CC-FBAF-4D97-99A1-E47E49A224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144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view_Full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848600" cy="45720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09600" y="1219200"/>
            <a:ext cx="8229600" cy="5029200"/>
          </a:xfrm>
        </p:spPr>
        <p:txBody>
          <a:bodyPr rtlCol="0">
            <a:normAutofit/>
          </a:bodyPr>
          <a:lstStyle>
            <a:lvl1pPr>
              <a:buFontTx/>
              <a:buNone/>
              <a:defRPr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65C71-F6CA-47E1-84E4-C6B095AAB0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83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LO_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848600" cy="45720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229600" cy="5257800"/>
          </a:xfrm>
        </p:spPr>
        <p:txBody>
          <a:bodyPr/>
          <a:lstStyle>
            <a:lvl1pPr>
              <a:buNone/>
              <a:defRPr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FA8A1-9185-4828-80A2-64B98F138A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965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848600" cy="45720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229600" cy="5257800"/>
          </a:xfrm>
        </p:spPr>
        <p:txBody>
          <a:bodyPr/>
          <a:lstStyle>
            <a:lvl1pPr>
              <a:buFont typeface="Arial" pitchFamily="34" charset="0"/>
              <a:buNone/>
              <a:defRPr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FED2F-ACE6-49F3-98CD-5C811CA85E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92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1_Content Left_Graph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848600" cy="45720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257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4800600" y="1066800"/>
            <a:ext cx="3886200" cy="5257800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BD364-C218-4A16-A170-8EF3AE4620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878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2_Content Left_Graph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848600" cy="45720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2895600" cy="5257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657600" y="1066800"/>
            <a:ext cx="5029200" cy="5257800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65532-085D-44E4-9638-CFF3DC5A7E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388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3E52526-114F-4760-9149-58E5639C1041}" type="datetimeFigureOut">
              <a:rPr lang="en-US"/>
              <a:pPr>
                <a:defRPr/>
              </a:pPr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Lesson 06.01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3B2637-AF17-4C4A-8863-BB1D040705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8" descr="600px-NJROTC_svg.p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223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8262" r:id="rId1"/>
    <p:sldLayoutId id="2147488263" r:id="rId2"/>
    <p:sldLayoutId id="2147488264" r:id="rId3"/>
    <p:sldLayoutId id="2147488265" r:id="rId4"/>
    <p:sldLayoutId id="2147488266" r:id="rId5"/>
    <p:sldLayoutId id="2147488267" r:id="rId6"/>
    <p:sldLayoutId id="2147488268" r:id="rId7"/>
    <p:sldLayoutId id="2147488269" r:id="rId8"/>
    <p:sldLayoutId id="2147488270" r:id="rId9"/>
    <p:sldLayoutId id="2147488271" r:id="rId10"/>
    <p:sldLayoutId id="2147488272" r:id="rId11"/>
    <p:sldLayoutId id="2147488273" r:id="rId12"/>
    <p:sldLayoutId id="2147488274" r:id="rId13"/>
    <p:sldLayoutId id="2147488275" r:id="rId14"/>
    <p:sldLayoutId id="2147488276" r:id="rId15"/>
    <p:sldLayoutId id="2147488277" r:id="rId16"/>
    <p:sldLayoutId id="2147488278" r:id="rId17"/>
    <p:sldLayoutId id="2147488286" r:id="rId18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B3A717-E455-40C9-A52C-DA26A4DB49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4" name="Picture 7" descr="\\AHAROLDFP3\CW Development\Artist Drive\EParker\CCS (Combat Convoy Sim)\Graphic Lib\CCS PPT Interface Prototype\Images\CCS_Interface_Introductio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93448A-7D01-45B0-AF00-DC70AA84E532}" type="datetimeFigureOut">
              <a:rPr lang="en-US"/>
              <a:pPr>
                <a:defRPr/>
              </a:pPr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717352E-C434-4664-8752-60DCF071C6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079" name="Picture 6" descr="\\AHAROLDFP3\CW Development\Artist Drive\EParker\CCS (Combat Convoy Sim)\Graphic Lib\CCS PPT Interface Prototype\Images\CCS_Interface_Presentation Slid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4000">
              <a:srgbClr val="0063C7"/>
            </a:gs>
            <a:gs pos="36000">
              <a:srgbClr val="0000D6">
                <a:alpha val="90000"/>
              </a:srgbClr>
            </a:gs>
            <a:gs pos="86000">
              <a:srgbClr val="00194C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006FB7F-EE5B-45C5-B599-7E5CA0C45168}" type="slidenum">
              <a:rPr lang="en-US" smtClean="0">
                <a:solidFill>
                  <a:prstClr val="white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5793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280" r:id="rId1"/>
    <p:sldLayoutId id="2147488281" r:id="rId2"/>
    <p:sldLayoutId id="2147488282" r:id="rId3"/>
    <p:sldLayoutId id="2147488283" r:id="rId4"/>
    <p:sldLayoutId id="2147488284" r:id="rId5"/>
    <p:sldLayoutId id="214748828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ln w="3175">
            <a:solidFill>
              <a:schemeClr val="tx1"/>
            </a:solidFill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lnSpc>
          <a:spcPct val="90000"/>
        </a:lnSpc>
        <a:spcBef>
          <a:spcPts val="1000"/>
        </a:spcBef>
        <a:buFont typeface="+mj-lt"/>
        <a:buAutoNum type="alphaUcPeriod"/>
        <a:defRPr sz="4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chart" Target="../charts/chart3.xml"/><Relationship Id="rId5" Type="http://schemas.openxmlformats.org/officeDocument/2006/relationships/slideLayout" Target="../slideLayouts/slideLayout21.xml"/><Relationship Id="rId4" Type="http://schemas.openxmlformats.org/officeDocument/2006/relationships/tags" Target="../tags/tag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chart" Target="../charts/chart4.xml"/><Relationship Id="rId5" Type="http://schemas.openxmlformats.org/officeDocument/2006/relationships/slideLayout" Target="../slideLayouts/slideLayout21.xml"/><Relationship Id="rId4" Type="http://schemas.openxmlformats.org/officeDocument/2006/relationships/tags" Target="../tags/tag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slideLayout" Target="../slideLayouts/slideLayout21.xml"/><Relationship Id="rId4" Type="http://schemas.openxmlformats.org/officeDocument/2006/relationships/tags" Target="../tags/tag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chart" Target="../charts/chart2.xml"/><Relationship Id="rId4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6600" b="1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NJROTC</a:t>
            </a:r>
            <a:r>
              <a:rPr lang="en-US" altLang="en-US" sz="14000" b="1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/>
            </a:r>
            <a:br>
              <a:rPr lang="en-US" altLang="en-US" sz="14000" b="1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</a:br>
            <a:r>
              <a:rPr lang="en-US" altLang="en-US" sz="6000" b="1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NS-4</a:t>
            </a:r>
            <a:br>
              <a:rPr lang="en-US" altLang="en-US" sz="6000" b="1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</a:br>
            <a:r>
              <a:rPr lang="en-US" altLang="en-US" sz="6000" b="1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Leadership and Ethics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ABF26F-55D5-4E5A-83BF-9D1801C9047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156575" cy="457200"/>
          </a:xfrm>
        </p:spPr>
        <p:txBody>
          <a:bodyPr/>
          <a:lstStyle/>
          <a:p>
            <a:pPr eaLnBrk="1" hangingPunct="1"/>
            <a:r>
              <a:rPr lang="en-US" altLang="en-US" smtClean="0"/>
              <a:t>Know your Subordinates</a:t>
            </a:r>
            <a:endParaRPr lang="en-US" altLang="en-US" sz="2400" smtClean="0"/>
          </a:p>
        </p:txBody>
      </p:sp>
      <p:sp>
        <p:nvSpPr>
          <p:cNvPr id="26627" name="Content Placeholder 2"/>
          <p:cNvSpPr>
            <a:spLocks noGrp="1"/>
          </p:cNvSpPr>
          <p:nvPr>
            <p:ph sz="half" idx="1"/>
          </p:nvPr>
        </p:nvSpPr>
        <p:spPr>
          <a:xfrm>
            <a:off x="307975" y="1371600"/>
            <a:ext cx="4568825" cy="52578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sz="2800" dirty="0"/>
              <a:t>Being a leader includes: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sz="1200" dirty="0"/>
          </a:p>
          <a:p>
            <a:pPr eaLnBrk="1" hangingPunct="1">
              <a:buClr>
                <a:schemeClr val="tx1"/>
              </a:buClr>
              <a:defRPr/>
            </a:pPr>
            <a:r>
              <a:rPr lang="en-US" sz="2800" dirty="0">
                <a:solidFill>
                  <a:srgbClr val="FFFF00"/>
                </a:solidFill>
              </a:rPr>
              <a:t>Reconciling</a:t>
            </a:r>
            <a:r>
              <a:rPr lang="en-US" sz="2800" dirty="0"/>
              <a:t> the principles of Naval Service with the reality of car payments and sick children.</a:t>
            </a:r>
          </a:p>
          <a:p>
            <a:pPr eaLnBrk="1" hangingPunct="1">
              <a:defRPr/>
            </a:pPr>
            <a:endParaRPr lang="en-US" sz="1200" dirty="0"/>
          </a:p>
          <a:p>
            <a:pPr eaLnBrk="1" hangingPunct="1">
              <a:defRPr/>
            </a:pPr>
            <a:r>
              <a:rPr lang="en-US" sz="2800" dirty="0"/>
              <a:t>Understanding the personal history and individual job of each subordinate.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sz="2800" dirty="0" smtClean="0"/>
          </a:p>
        </p:txBody>
      </p:sp>
      <p:pic>
        <p:nvPicPr>
          <p:cNvPr id="29700" name="Picture Placeholder 11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914400"/>
            <a:ext cx="3886200" cy="2514600"/>
          </a:xfrm>
        </p:spPr>
      </p:pic>
      <p:pic>
        <p:nvPicPr>
          <p:cNvPr id="29701" name="Picture Placeholder 13"/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3657600"/>
            <a:ext cx="3886200" cy="2514600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A776BC0E-1578-48C5-A267-CDEC70D212D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29703" name="Footer Placeholder 4"/>
          <p:cNvSpPr>
            <a:spLocks noGrp="1"/>
          </p:cNvSpPr>
          <p:nvPr>
            <p:ph type="ftr" sz="quarter" idx="18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smtClean="0">
                <a:solidFill>
                  <a:srgbClr val="FFFFFF"/>
                </a:solidFill>
              </a:rPr>
              <a:t>Lesson 04.02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153400" cy="457200"/>
          </a:xfrm>
        </p:spPr>
        <p:txBody>
          <a:bodyPr/>
          <a:lstStyle/>
          <a:p>
            <a:pPr eaLnBrk="1" hangingPunct="1"/>
            <a:r>
              <a:rPr lang="en-US" altLang="en-US" smtClean="0"/>
              <a:t>Know your Subordinates</a:t>
            </a:r>
            <a:endParaRPr lang="en-US" altLang="en-US" sz="3400" smtClean="0"/>
          </a:p>
        </p:txBody>
      </p:sp>
      <p:sp>
        <p:nvSpPr>
          <p:cNvPr id="38915" name="Content Placeholder 2"/>
          <p:cNvSpPr>
            <a:spLocks noGrp="1"/>
          </p:cNvSpPr>
          <p:nvPr>
            <p:ph sz="half" idx="1"/>
          </p:nvPr>
        </p:nvSpPr>
        <p:spPr>
          <a:xfrm>
            <a:off x="536575" y="990600"/>
            <a:ext cx="8531225" cy="52578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sz="2800" dirty="0" smtClean="0"/>
              <a:t>Being a leader includes: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sz="1000" dirty="0" smtClean="0"/>
          </a:p>
          <a:p>
            <a:pPr eaLnBrk="1" hangingPunct="1">
              <a:defRPr/>
            </a:pPr>
            <a:r>
              <a:rPr lang="en-US" sz="2800" dirty="0" smtClean="0"/>
              <a:t>Earning respect by knowing your subordinates.</a:t>
            </a:r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r>
              <a:rPr lang="en-US" sz="2800" dirty="0" smtClean="0"/>
              <a:t>Keeping respect with impeccable behavior.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E1C4DEF-9D05-492C-984C-3D72B4C3745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0725" name="Footer Placeholder 4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smtClean="0">
                <a:solidFill>
                  <a:srgbClr val="FFFFFF"/>
                </a:solidFill>
              </a:rPr>
              <a:t>Lesson 04.02</a:t>
            </a:r>
          </a:p>
        </p:txBody>
      </p:sp>
      <p:pic>
        <p:nvPicPr>
          <p:cNvPr id="30726" name="Picture Placeholder 10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638" y="3584575"/>
            <a:ext cx="8229600" cy="2590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156575" cy="457200"/>
          </a:xfrm>
        </p:spPr>
        <p:txBody>
          <a:bodyPr/>
          <a:lstStyle/>
          <a:p>
            <a:pPr eaLnBrk="1" hangingPunct="1"/>
            <a:r>
              <a:rPr lang="en-US" altLang="en-US" smtClean="0"/>
              <a:t>Know Your People</a:t>
            </a:r>
          </a:p>
        </p:txBody>
      </p:sp>
      <p:sp>
        <p:nvSpPr>
          <p:cNvPr id="31747" name="Footer Placeholder 4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smtClean="0">
                <a:solidFill>
                  <a:srgbClr val="FFFFFF"/>
                </a:solidFill>
              </a:rPr>
              <a:t>Lesson 04.02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A4521F9-2DC6-4D2D-8E00-FF5440CD0AC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71800" y="6030912"/>
            <a:ext cx="3429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Select Video to Start or Pause</a:t>
            </a:r>
          </a:p>
        </p:txBody>
      </p:sp>
      <p:pic>
        <p:nvPicPr>
          <p:cNvPr id="4" name="1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4900" y="830262"/>
            <a:ext cx="6934200" cy="5200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153400" cy="457200"/>
          </a:xfrm>
        </p:spPr>
        <p:txBody>
          <a:bodyPr/>
          <a:lstStyle/>
          <a:p>
            <a:pPr eaLnBrk="1" hangingPunct="1"/>
            <a:r>
              <a:rPr lang="en-US" altLang="en-US" smtClean="0"/>
              <a:t>ADM Zumwalt – Yom Kippur War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sz="half" idx="1"/>
          </p:nvPr>
        </p:nvSpPr>
        <p:spPr>
          <a:xfrm>
            <a:off x="155575" y="914400"/>
            <a:ext cx="4797425" cy="52578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Leaders can find themselves in complex situations where duty is not clear.</a:t>
            </a:r>
          </a:p>
          <a:p>
            <a:pPr eaLnBrk="1" hangingPunct="1"/>
            <a:endParaRPr lang="en-US" altLang="en-US" sz="1000" smtClean="0"/>
          </a:p>
          <a:p>
            <a:pPr eaLnBrk="1" hangingPunct="1"/>
            <a:r>
              <a:rPr lang="en-US" altLang="en-US" sz="2800" smtClean="0"/>
              <a:t>In the 1973 war, ADM Zumwalt believed that equipment was not being provided to Israel quickly enough.</a:t>
            </a:r>
          </a:p>
          <a:p>
            <a:pPr eaLnBrk="1" hangingPunct="1"/>
            <a:endParaRPr lang="en-US" altLang="en-US" sz="1000" smtClean="0"/>
          </a:p>
          <a:p>
            <a:pPr eaLnBrk="1" hangingPunct="1"/>
            <a:r>
              <a:rPr lang="en-US" altLang="en-US" sz="2800" smtClean="0"/>
              <a:t>The president was not available to the chiefs or SecDef.</a:t>
            </a:r>
          </a:p>
        </p:txBody>
      </p:sp>
      <p:pic>
        <p:nvPicPr>
          <p:cNvPr id="32772" name="Picture Placeholder 14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914400"/>
            <a:ext cx="3886200" cy="52578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C0BB55B-478F-42BE-A06F-0168D08196B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32774" name="Footer Placeholder 4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smtClean="0">
                <a:solidFill>
                  <a:srgbClr val="FFFFFF"/>
                </a:solidFill>
              </a:rPr>
              <a:t>Lesson 04.02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156575" cy="457200"/>
          </a:xfrm>
        </p:spPr>
        <p:txBody>
          <a:bodyPr/>
          <a:lstStyle/>
          <a:p>
            <a:pPr eaLnBrk="1" hangingPunct="1"/>
            <a:r>
              <a:rPr lang="en-US" altLang="en-US" smtClean="0"/>
              <a:t>ADM Zumwalt – Yom Kippur War</a:t>
            </a:r>
            <a:endParaRPr lang="en-US" altLang="en-US" sz="2400" smtClean="0"/>
          </a:p>
        </p:txBody>
      </p:sp>
      <p:sp>
        <p:nvSpPr>
          <p:cNvPr id="26627" name="Content Placeholder 2"/>
          <p:cNvSpPr>
            <a:spLocks noGrp="1"/>
          </p:cNvSpPr>
          <p:nvPr>
            <p:ph sz="half" idx="1"/>
          </p:nvPr>
        </p:nvSpPr>
        <p:spPr>
          <a:xfrm>
            <a:off x="307975" y="1066800"/>
            <a:ext cx="4568825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ADM </a:t>
            </a:r>
            <a:r>
              <a:rPr lang="en-US" sz="2800" dirty="0" err="1"/>
              <a:t>Zumwalt</a:t>
            </a:r>
            <a:r>
              <a:rPr lang="en-US" sz="2800" dirty="0"/>
              <a:t> informed a senator who passed along the critical information.</a:t>
            </a:r>
          </a:p>
          <a:p>
            <a:pPr eaLnBrk="1" hangingPunct="1">
              <a:defRPr/>
            </a:pPr>
            <a:endParaRPr lang="en-US" sz="1400" dirty="0"/>
          </a:p>
          <a:p>
            <a:pPr eaLnBrk="1" hangingPunct="1">
              <a:defRPr/>
            </a:pPr>
            <a:r>
              <a:rPr lang="en-US" sz="2800" dirty="0"/>
              <a:t>The president ensured the equipment </a:t>
            </a:r>
            <a:r>
              <a:rPr lang="en-US" sz="2800" dirty="0" smtClean="0"/>
              <a:t>got to </a:t>
            </a:r>
            <a:r>
              <a:rPr lang="en-US" sz="2800" dirty="0"/>
              <a:t>Israel in time to win the war.</a:t>
            </a:r>
          </a:p>
          <a:p>
            <a:pPr eaLnBrk="1" hangingPunct="1">
              <a:defRPr/>
            </a:pPr>
            <a:endParaRPr lang="en-US" sz="1400" dirty="0"/>
          </a:p>
          <a:p>
            <a:pPr eaLnBrk="1" hangingPunct="1">
              <a:defRPr/>
            </a:pPr>
            <a:r>
              <a:rPr lang="en-US" sz="2800" dirty="0"/>
              <a:t>ADM </a:t>
            </a:r>
            <a:r>
              <a:rPr lang="en-US" sz="2800" dirty="0" err="1"/>
              <a:t>Zumwalt</a:t>
            </a:r>
            <a:r>
              <a:rPr lang="en-US" sz="2800" dirty="0"/>
              <a:t> risked his career by speaking </a:t>
            </a:r>
            <a:r>
              <a:rPr lang="en-US" sz="2800" dirty="0" smtClean="0"/>
              <a:t>up, </a:t>
            </a:r>
            <a:r>
              <a:rPr lang="en-US" sz="2800" dirty="0"/>
              <a:t>but followed his </a:t>
            </a:r>
            <a:r>
              <a:rPr lang="en-US" sz="2800" dirty="0">
                <a:solidFill>
                  <a:srgbClr val="FFFF00"/>
                </a:solidFill>
              </a:rPr>
              <a:t>conscience</a:t>
            </a:r>
            <a:r>
              <a:rPr lang="en-US" sz="2800" dirty="0"/>
              <a:t> to do the right thing.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sz="2800" dirty="0" smtClean="0"/>
          </a:p>
        </p:txBody>
      </p:sp>
      <p:pic>
        <p:nvPicPr>
          <p:cNvPr id="33796" name="Picture Placeholder 11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219200"/>
            <a:ext cx="3886200" cy="2514600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D1451E12-C2E0-4281-991C-B192EC66175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33798" name="Footer Placeholder 4"/>
          <p:cNvSpPr>
            <a:spLocks noGrp="1"/>
          </p:cNvSpPr>
          <p:nvPr>
            <p:ph type="ftr" sz="quarter" idx="18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smtClean="0">
                <a:solidFill>
                  <a:srgbClr val="FFFFFF"/>
                </a:solidFill>
              </a:rPr>
              <a:t>Lesson 04.02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PChart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05795611"/>
              </p:ext>
            </p:extLst>
          </p:nvPr>
        </p:nvGraphicFramePr>
        <p:xfrm>
          <a:off x="4947483" y="2514600"/>
          <a:ext cx="3594100" cy="4991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Shipmates notice officers' behavior both on and off duty.</a:t>
            </a:r>
            <a:endParaRPr lang="en-US" sz="5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(NS4-U4L2:LQ2)</a:t>
            </a: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28650" y="3483864"/>
            <a:ext cx="7772400" cy="4800600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spcBef>
                <a:spcPct val="20000"/>
              </a:spcBef>
              <a:spcAft>
                <a:spcPct val="100000"/>
              </a:spcAft>
              <a:buFont typeface="Arial" charset="0"/>
              <a:buAutoNum type="alphaUcPeriod"/>
            </a:pPr>
            <a:r>
              <a:rPr lang="en-US" sz="3200" dirty="0" smtClean="0"/>
              <a:t>True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spcAft>
                <a:spcPct val="100000"/>
              </a:spcAft>
              <a:buFont typeface="Arial" charset="0"/>
              <a:buAutoNum type="alphaUcPeriod"/>
            </a:pPr>
            <a:r>
              <a:rPr lang="en-US" sz="3200" dirty="0" smtClean="0"/>
              <a:t>False</a:t>
            </a:r>
            <a:endParaRPr lang="en-US" sz="3200" dirty="0"/>
          </a:p>
        </p:txBody>
      </p:sp>
      <p:sp>
        <p:nvSpPr>
          <p:cNvPr id="7" name="CAI1"/>
          <p:cNvSpPr>
            <a:spLocks noChangeAspect="1"/>
          </p:cNvSpPr>
          <p:nvPr>
            <p:custDataLst>
              <p:tags r:id="rId4"/>
            </p:custDataLst>
          </p:nvPr>
        </p:nvSpPr>
        <p:spPr>
          <a:xfrm rot="10800000">
            <a:off x="226314" y="3483864"/>
            <a:ext cx="402336" cy="402336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792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156575" cy="457200"/>
          </a:xfrm>
        </p:spPr>
        <p:txBody>
          <a:bodyPr/>
          <a:lstStyle/>
          <a:p>
            <a:pPr eaLnBrk="1" hangingPunct="1"/>
            <a:r>
              <a:rPr lang="en-US" altLang="en-US" smtClean="0"/>
              <a:t>ADM Zumwalt - Vietnam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sz="half" idx="1"/>
          </p:nvPr>
        </p:nvSpPr>
        <p:spPr>
          <a:xfrm>
            <a:off x="155575" y="914400"/>
            <a:ext cx="4797425" cy="52578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sz="2800" dirty="0" smtClean="0"/>
              <a:t>ADM </a:t>
            </a:r>
            <a:r>
              <a:rPr lang="en-US" sz="2800" dirty="0" err="1" smtClean="0"/>
              <a:t>Zumwalt</a:t>
            </a:r>
            <a:r>
              <a:rPr lang="en-US" sz="2800" dirty="0" smtClean="0"/>
              <a:t> was commander of naval forces in Vietnam.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sz="2800" dirty="0" smtClean="0"/>
              <a:t>To be a better leader, ADM </a:t>
            </a:r>
            <a:r>
              <a:rPr lang="en-US" sz="2800" dirty="0" err="1" smtClean="0"/>
              <a:t>Zumwalt</a:t>
            </a:r>
            <a:r>
              <a:rPr lang="en-US" sz="2800" dirty="0" smtClean="0"/>
              <a:t> spent time in ambushes and on patrols.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sz="2800" dirty="0" smtClean="0"/>
              <a:t>He came to understand the </a:t>
            </a:r>
            <a:r>
              <a:rPr lang="en-US" sz="2800" dirty="0" smtClean="0">
                <a:solidFill>
                  <a:srgbClr val="FFFF00"/>
                </a:solidFill>
              </a:rPr>
              <a:t>limitations</a:t>
            </a:r>
            <a:r>
              <a:rPr lang="en-US" sz="2800" dirty="0" smtClean="0"/>
              <a:t> and </a:t>
            </a:r>
            <a:r>
              <a:rPr lang="en-US" sz="2800" dirty="0" smtClean="0">
                <a:solidFill>
                  <a:srgbClr val="FFFF00"/>
                </a:solidFill>
              </a:rPr>
              <a:t>capabilities</a:t>
            </a:r>
            <a:r>
              <a:rPr lang="en-US" sz="2800" dirty="0" smtClean="0"/>
              <a:t> of his people and their equipment.</a:t>
            </a:r>
          </a:p>
        </p:txBody>
      </p:sp>
      <p:pic>
        <p:nvPicPr>
          <p:cNvPr id="35844" name="Picture Placeholder 14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914400"/>
            <a:ext cx="3886200" cy="52578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81EAC22-3D2B-40DB-B029-1DA1C4C9ED6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35846" name="Footer Placeholder 4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smtClean="0">
                <a:solidFill>
                  <a:srgbClr val="FFFFFF"/>
                </a:solidFill>
              </a:rPr>
              <a:t>Lesson 04.02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156575" cy="457200"/>
          </a:xfrm>
        </p:spPr>
        <p:txBody>
          <a:bodyPr/>
          <a:lstStyle/>
          <a:p>
            <a:pPr eaLnBrk="1" hangingPunct="1"/>
            <a:r>
              <a:rPr lang="en-US" altLang="en-US" smtClean="0"/>
              <a:t>ADM Zumwalt - Vietnam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sz="half" idx="1"/>
          </p:nvPr>
        </p:nvSpPr>
        <p:spPr>
          <a:xfrm>
            <a:off x="231775" y="1447800"/>
            <a:ext cx="4797425" cy="52578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ADM </a:t>
            </a:r>
            <a:r>
              <a:rPr lang="en-US" altLang="en-US" sz="2800" dirty="0" err="1" smtClean="0"/>
              <a:t>Zumwalt</a:t>
            </a:r>
            <a:r>
              <a:rPr lang="en-US" altLang="en-US" sz="2800" dirty="0" smtClean="0"/>
              <a:t> used his knowledge from the operational inputs.</a:t>
            </a:r>
          </a:p>
          <a:p>
            <a:pPr eaLnBrk="1" hangingPunct="1"/>
            <a:endParaRPr lang="en-US" altLang="en-US" sz="1400" dirty="0" smtClean="0"/>
          </a:p>
          <a:p>
            <a:pPr eaLnBrk="1" hangingPunct="1"/>
            <a:r>
              <a:rPr lang="en-US" altLang="en-US" sz="2800" dirty="0" smtClean="0"/>
              <a:t>His people were better prepared for fast decisions.</a:t>
            </a:r>
          </a:p>
          <a:p>
            <a:pPr eaLnBrk="1" hangingPunct="1"/>
            <a:endParaRPr lang="en-US" altLang="en-US" sz="1400" dirty="0" smtClean="0"/>
          </a:p>
          <a:p>
            <a:pPr eaLnBrk="1" hangingPunct="1"/>
            <a:r>
              <a:rPr lang="en-US" altLang="en-US" sz="2800" dirty="0" smtClean="0"/>
              <a:t>They were better able to foresee the enemy’s actions and counteractions.</a:t>
            </a:r>
          </a:p>
          <a:p>
            <a:pPr eaLnBrk="1" hangingPunct="1"/>
            <a:endParaRPr lang="en-US" altLang="en-US" sz="2800" dirty="0" smtClean="0"/>
          </a:p>
        </p:txBody>
      </p:sp>
      <p:pic>
        <p:nvPicPr>
          <p:cNvPr id="36868" name="Picture Placeholder 14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914400"/>
            <a:ext cx="3886200" cy="52578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123B18E-CEC0-41BB-9D50-8AB7E022465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36870" name="Footer Placeholder 4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smtClean="0">
                <a:solidFill>
                  <a:srgbClr val="FFFFFF"/>
                </a:solidFill>
              </a:rPr>
              <a:t>Lesson 04.02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156575" cy="457200"/>
          </a:xfrm>
        </p:spPr>
        <p:txBody>
          <a:bodyPr/>
          <a:lstStyle/>
          <a:p>
            <a:pPr eaLnBrk="1" hangingPunct="1"/>
            <a:r>
              <a:rPr lang="en-US" altLang="en-US" smtClean="0"/>
              <a:t>ADM Zumwalt - Vietnam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sz="half" idx="1"/>
          </p:nvPr>
        </p:nvSpPr>
        <p:spPr>
          <a:xfrm>
            <a:off x="155575" y="1371600"/>
            <a:ext cx="4797425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The key to good leadership is </a:t>
            </a:r>
            <a:r>
              <a:rPr lang="en-US" sz="2800" dirty="0">
                <a:solidFill>
                  <a:srgbClr val="FFFF00"/>
                </a:solidFill>
              </a:rPr>
              <a:t>operational experience</a:t>
            </a:r>
            <a:r>
              <a:rPr lang="en-US" sz="2800" dirty="0"/>
              <a:t>.</a:t>
            </a:r>
          </a:p>
          <a:p>
            <a:pPr eaLnBrk="1" hangingPunct="1">
              <a:defRPr/>
            </a:pPr>
            <a:endParaRPr lang="en-US" sz="1050" dirty="0"/>
          </a:p>
          <a:p>
            <a:pPr eaLnBrk="1" hangingPunct="1">
              <a:defRPr/>
            </a:pPr>
            <a:r>
              <a:rPr lang="en-US" sz="2800" dirty="0"/>
              <a:t>Experience educates </a:t>
            </a:r>
            <a:r>
              <a:rPr lang="en-US" sz="2800" dirty="0" smtClean="0"/>
              <a:t>leaders about </a:t>
            </a:r>
            <a:r>
              <a:rPr lang="en-US" sz="2800" dirty="0"/>
              <a:t>subordinate operating units.</a:t>
            </a:r>
          </a:p>
          <a:p>
            <a:pPr eaLnBrk="1" hangingPunct="1">
              <a:defRPr/>
            </a:pPr>
            <a:endParaRPr lang="en-US" sz="1050" dirty="0"/>
          </a:p>
          <a:p>
            <a:pPr eaLnBrk="1" hangingPunct="1">
              <a:defRPr/>
            </a:pPr>
            <a:r>
              <a:rPr lang="en-US" sz="2800" dirty="0" smtClean="0"/>
              <a:t>Leaders </a:t>
            </a:r>
            <a:r>
              <a:rPr lang="en-US" sz="2800" dirty="0"/>
              <a:t>are more competent to help subordinates </a:t>
            </a:r>
            <a:r>
              <a:rPr lang="en-US" sz="2800" dirty="0" smtClean="0"/>
              <a:t>when they understand subordinates’ </a:t>
            </a:r>
            <a:r>
              <a:rPr lang="en-US" sz="2800" dirty="0"/>
              <a:t>jobs.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sz="2800" dirty="0" smtClean="0"/>
          </a:p>
        </p:txBody>
      </p:sp>
      <p:pic>
        <p:nvPicPr>
          <p:cNvPr id="37892" name="Picture Placeholder 14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914400"/>
            <a:ext cx="3886200" cy="52578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5E56BF8-D658-4DBA-8426-18C144E301E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37894" name="Footer Placeholder 4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smtClean="0">
                <a:solidFill>
                  <a:srgbClr val="FFFFFF"/>
                </a:solidFill>
              </a:rPr>
              <a:t>Lesson 04.02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153400" cy="457200"/>
          </a:xfrm>
        </p:spPr>
        <p:txBody>
          <a:bodyPr/>
          <a:lstStyle/>
          <a:p>
            <a:pPr eaLnBrk="1" hangingPunct="1"/>
            <a:r>
              <a:rPr lang="en-US" altLang="en-US" smtClean="0"/>
              <a:t>ADM Zumwalt - Vietnam</a:t>
            </a:r>
            <a:endParaRPr lang="en-US" altLang="en-US" sz="3400" smtClean="0"/>
          </a:p>
        </p:txBody>
      </p:sp>
      <p:sp>
        <p:nvSpPr>
          <p:cNvPr id="38915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8531225" cy="52578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Staff officers should make frequent visits to operating units.</a:t>
            </a:r>
          </a:p>
          <a:p>
            <a:pPr eaLnBrk="1" hangingPunct="1"/>
            <a:endParaRPr lang="en-US" altLang="en-US" sz="1000" dirty="0" smtClean="0"/>
          </a:p>
          <a:p>
            <a:pPr eaLnBrk="1" hangingPunct="1"/>
            <a:r>
              <a:rPr lang="en-US" altLang="en-US" sz="2800" dirty="0" smtClean="0"/>
              <a:t>Visits help you distinguish details that are essential to operational efficiency from unimportant details.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C89E5CB-8F5F-4B87-8404-5AEB4ACEDAB9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38917" name="Footer Placeholder 4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smtClean="0">
                <a:solidFill>
                  <a:srgbClr val="FFFFFF"/>
                </a:solidFill>
              </a:rPr>
              <a:t>Lesson 04.02</a:t>
            </a:r>
          </a:p>
        </p:txBody>
      </p:sp>
      <p:pic>
        <p:nvPicPr>
          <p:cNvPr id="38918" name="Picture Placeholder 10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638" y="3584575"/>
            <a:ext cx="8229600" cy="2590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itle 8"/>
          <p:cNvSpPr>
            <a:spLocks noGrp="1"/>
          </p:cNvSpPr>
          <p:nvPr>
            <p:ph type="ctrTitle"/>
          </p:nvPr>
        </p:nvSpPr>
        <p:spPr>
          <a:xfrm>
            <a:off x="1143000" y="2693988"/>
            <a:ext cx="7467600" cy="1470025"/>
          </a:xfrm>
        </p:spPr>
        <p:txBody>
          <a:bodyPr/>
          <a:lstStyle/>
          <a:p>
            <a:r>
              <a:rPr lang="en-US" altLang="en-US" sz="6000" b="1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Lesson 04.02</a:t>
            </a:r>
            <a:br>
              <a:rPr lang="en-US" altLang="en-US" sz="6000" b="1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</a:br>
            <a:r>
              <a:rPr lang="en-US" altLang="en-US" sz="6000" b="1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 Setting the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C60D5FC-A8BE-4548-8F75-90888D9DFE2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156575" cy="457200"/>
          </a:xfrm>
        </p:spPr>
        <p:txBody>
          <a:bodyPr/>
          <a:lstStyle/>
          <a:p>
            <a:pPr eaLnBrk="1" hangingPunct="1"/>
            <a:r>
              <a:rPr lang="en-US" altLang="en-US" smtClean="0"/>
              <a:t>Instilling a Positive Attitude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sz="half" idx="1"/>
          </p:nvPr>
        </p:nvSpPr>
        <p:spPr>
          <a:xfrm>
            <a:off x="231775" y="1143000"/>
            <a:ext cx="4797425" cy="52578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sz="2800" dirty="0"/>
              <a:t>ADM </a:t>
            </a:r>
            <a:r>
              <a:rPr lang="en-US" sz="2800" dirty="0" err="1"/>
              <a:t>Zumwalt</a:t>
            </a:r>
            <a:r>
              <a:rPr lang="en-US" sz="2800" dirty="0"/>
              <a:t> on </a:t>
            </a:r>
            <a:r>
              <a:rPr lang="en-US" sz="2800" dirty="0">
                <a:solidFill>
                  <a:srgbClr val="FFFF00"/>
                </a:solidFill>
              </a:rPr>
              <a:t>morale</a:t>
            </a:r>
            <a:r>
              <a:rPr lang="en-US" sz="2800" dirty="0"/>
              <a:t>: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sz="1000" dirty="0"/>
          </a:p>
          <a:p>
            <a:pPr eaLnBrk="1" hangingPunct="1">
              <a:defRPr/>
            </a:pPr>
            <a:r>
              <a:rPr lang="en-US" sz="2800" dirty="0"/>
              <a:t>After the Vietnam War, enlistment and reenlistment rates were down.</a:t>
            </a:r>
          </a:p>
          <a:p>
            <a:pPr eaLnBrk="1" hangingPunct="1">
              <a:defRPr/>
            </a:pPr>
            <a:endParaRPr lang="en-US" sz="2000" dirty="0"/>
          </a:p>
          <a:p>
            <a:pPr eaLnBrk="1" hangingPunct="1">
              <a:defRPr/>
            </a:pPr>
            <a:r>
              <a:rPr lang="en-US" sz="2800" dirty="0"/>
              <a:t>ADM </a:t>
            </a:r>
            <a:r>
              <a:rPr lang="en-US" sz="2800" dirty="0" err="1"/>
              <a:t>Zumwalt</a:t>
            </a:r>
            <a:r>
              <a:rPr lang="en-US" sz="2800" dirty="0"/>
              <a:t> was asked to address the problem.</a:t>
            </a:r>
          </a:p>
          <a:p>
            <a:pPr eaLnBrk="1" hangingPunct="1">
              <a:defRPr/>
            </a:pPr>
            <a:endParaRPr lang="en-US" sz="2000" dirty="0"/>
          </a:p>
          <a:p>
            <a:pPr eaLnBrk="1" hangingPunct="1">
              <a:defRPr/>
            </a:pPr>
            <a:r>
              <a:rPr lang="en-US" sz="2800" dirty="0"/>
              <a:t>He approached it from the standpoint of </a:t>
            </a:r>
            <a:r>
              <a:rPr lang="en-US" sz="2800" dirty="0">
                <a:solidFill>
                  <a:srgbClr val="FFFF00"/>
                </a:solidFill>
              </a:rPr>
              <a:t>morale</a:t>
            </a:r>
            <a:r>
              <a:rPr lang="en-US" sz="2800" dirty="0"/>
              <a:t>.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sz="2800" dirty="0" smtClean="0"/>
          </a:p>
        </p:txBody>
      </p:sp>
      <p:pic>
        <p:nvPicPr>
          <p:cNvPr id="39940" name="Picture Placeholder 14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914400"/>
            <a:ext cx="3886200" cy="52578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7C3584A-3F5A-47D5-8867-EC4D2D1E03E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39942" name="Footer Placeholder 4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smtClean="0">
                <a:solidFill>
                  <a:srgbClr val="FFFFFF"/>
                </a:solidFill>
              </a:rPr>
              <a:t>Lesson 04.02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156575" cy="457200"/>
          </a:xfrm>
        </p:spPr>
        <p:txBody>
          <a:bodyPr/>
          <a:lstStyle/>
          <a:p>
            <a:pPr eaLnBrk="1" hangingPunct="1"/>
            <a:r>
              <a:rPr lang="en-US" altLang="en-US" smtClean="0"/>
              <a:t>Instilling a Positive Attitude</a:t>
            </a:r>
            <a:endParaRPr lang="en-US" altLang="en-US" sz="2400" smtClean="0"/>
          </a:p>
        </p:txBody>
      </p:sp>
      <p:sp>
        <p:nvSpPr>
          <p:cNvPr id="26627" name="Content Placeholder 2"/>
          <p:cNvSpPr>
            <a:spLocks noGrp="1"/>
          </p:cNvSpPr>
          <p:nvPr>
            <p:ph sz="half" idx="1"/>
          </p:nvPr>
        </p:nvSpPr>
        <p:spPr>
          <a:xfrm>
            <a:off x="307975" y="1219200"/>
            <a:ext cx="4568825" cy="52578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sz="2800" dirty="0"/>
              <a:t>ADM </a:t>
            </a:r>
            <a:r>
              <a:rPr lang="en-US" sz="2800" dirty="0" err="1"/>
              <a:t>Zumwalt</a:t>
            </a:r>
            <a:r>
              <a:rPr lang="en-US" sz="2800" dirty="0"/>
              <a:t> concluded: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sz="1000" dirty="0"/>
          </a:p>
          <a:p>
            <a:pPr eaLnBrk="1" hangingPunct="1">
              <a:defRPr/>
            </a:pPr>
            <a:r>
              <a:rPr lang="en-US" sz="2800" dirty="0"/>
              <a:t>The </a:t>
            </a:r>
            <a:r>
              <a:rPr lang="en-US" sz="2800" dirty="0">
                <a:solidFill>
                  <a:srgbClr val="FFFF00"/>
                </a:solidFill>
              </a:rPr>
              <a:t>social fabric </a:t>
            </a:r>
            <a:r>
              <a:rPr lang="en-US" sz="2800" dirty="0"/>
              <a:t>of the country was so bad that a revolutionary approach was needed.</a:t>
            </a:r>
          </a:p>
          <a:p>
            <a:pPr eaLnBrk="1" hangingPunct="1">
              <a:defRPr/>
            </a:pPr>
            <a:endParaRPr lang="en-US" sz="1000" dirty="0"/>
          </a:p>
          <a:p>
            <a:pPr eaLnBrk="1" hangingPunct="1">
              <a:defRPr/>
            </a:pPr>
            <a:r>
              <a:rPr lang="en-US" sz="2800" dirty="0"/>
              <a:t>It was the right time to “strike a major blow in behalf of equal opportunity.”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sz="2800" dirty="0" smtClean="0"/>
          </a:p>
        </p:txBody>
      </p:sp>
      <p:pic>
        <p:nvPicPr>
          <p:cNvPr id="40964" name="Picture Placeholder 11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447800"/>
            <a:ext cx="3886200" cy="2514600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20ED702B-2717-450A-B59D-A5D72BD9B2D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0966" name="Footer Placeholder 4"/>
          <p:cNvSpPr>
            <a:spLocks noGrp="1"/>
          </p:cNvSpPr>
          <p:nvPr>
            <p:ph type="ftr" sz="quarter" idx="18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smtClean="0">
                <a:solidFill>
                  <a:srgbClr val="FFFFFF"/>
                </a:solidFill>
              </a:rPr>
              <a:t>Lesson 04.02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PChart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24647668"/>
              </p:ext>
            </p:extLst>
          </p:nvPr>
        </p:nvGraphicFramePr>
        <p:xfrm>
          <a:off x="4921250" y="2514600"/>
          <a:ext cx="3594100" cy="4955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Officers should distance themselves from subordinates and their duties.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(NS4-U4L2:LQ3)</a:t>
            </a: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28650" y="3352800"/>
            <a:ext cx="7772400" cy="4800600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spcBef>
                <a:spcPct val="20000"/>
              </a:spcBef>
              <a:spcAft>
                <a:spcPct val="100000"/>
              </a:spcAft>
              <a:buFont typeface="Arial" charset="0"/>
              <a:buAutoNum type="alphaUcPeriod"/>
            </a:pPr>
            <a:r>
              <a:rPr lang="en-US" sz="3200" dirty="0" smtClean="0"/>
              <a:t>True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spcAft>
                <a:spcPct val="100000"/>
              </a:spcAft>
              <a:buFont typeface="Arial" charset="0"/>
              <a:buAutoNum type="alphaUcPeriod"/>
            </a:pPr>
            <a:r>
              <a:rPr lang="en-US" sz="3200" dirty="0" smtClean="0"/>
              <a:t>False</a:t>
            </a:r>
            <a:endParaRPr lang="en-US" sz="3200" dirty="0"/>
          </a:p>
        </p:txBody>
      </p:sp>
      <p:sp>
        <p:nvSpPr>
          <p:cNvPr id="7" name="CAI1"/>
          <p:cNvSpPr>
            <a:spLocks noChangeAspect="1"/>
          </p:cNvSpPr>
          <p:nvPr>
            <p:custDataLst>
              <p:tags r:id="rId4"/>
            </p:custDataLst>
          </p:nvPr>
        </p:nvSpPr>
        <p:spPr>
          <a:xfrm rot="10800000">
            <a:off x="226314" y="4495800"/>
            <a:ext cx="402336" cy="402336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563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153400" cy="457200"/>
          </a:xfrm>
        </p:spPr>
        <p:txBody>
          <a:bodyPr/>
          <a:lstStyle/>
          <a:p>
            <a:pPr eaLnBrk="1" hangingPunct="1"/>
            <a:r>
              <a:rPr lang="en-US" altLang="en-US" smtClean="0"/>
              <a:t>Positive Attitude: Practical Solutions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sz="half" idx="1"/>
          </p:nvPr>
        </p:nvSpPr>
        <p:spPr>
          <a:xfrm>
            <a:off x="231775" y="1371600"/>
            <a:ext cx="4797425" cy="52578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sz="2800" dirty="0" smtClean="0"/>
              <a:t>ADM </a:t>
            </a:r>
            <a:r>
              <a:rPr lang="en-US" sz="2800" dirty="0" err="1" smtClean="0"/>
              <a:t>Zumwalt</a:t>
            </a:r>
            <a:r>
              <a:rPr lang="en-US" sz="2800" dirty="0" smtClean="0"/>
              <a:t> on practical issues causing low morale: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sz="1600" dirty="0" smtClean="0"/>
          </a:p>
          <a:p>
            <a:pPr eaLnBrk="1" hangingPunct="1">
              <a:defRPr/>
            </a:pPr>
            <a:r>
              <a:rPr lang="en-US" sz="2800" dirty="0" smtClean="0"/>
              <a:t>High casualty rates were only part of the problem.</a:t>
            </a:r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Soldiers complained more often about personal privileges like hairstyles and facial hair.</a:t>
            </a:r>
          </a:p>
          <a:p>
            <a:pPr eaLnBrk="1" hangingPunct="1">
              <a:defRPr/>
            </a:pPr>
            <a:endParaRPr lang="en-US" sz="2800" dirty="0" smtClean="0"/>
          </a:p>
        </p:txBody>
      </p:sp>
      <p:pic>
        <p:nvPicPr>
          <p:cNvPr id="43012" name="Picture Placeholder 14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914400"/>
            <a:ext cx="3886200" cy="52578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5EB088E-C513-43AE-8E52-7F9CDA4C738B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43014" name="Footer Placeholder 4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smtClean="0">
                <a:solidFill>
                  <a:srgbClr val="FFFFFF"/>
                </a:solidFill>
              </a:rPr>
              <a:t>Lesson 04.02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156575" cy="457200"/>
          </a:xfrm>
        </p:spPr>
        <p:txBody>
          <a:bodyPr/>
          <a:lstStyle/>
          <a:p>
            <a:pPr eaLnBrk="1" hangingPunct="1"/>
            <a:r>
              <a:rPr lang="en-US" altLang="en-US" smtClean="0"/>
              <a:t>Positive Attitude: Practical Solutions</a:t>
            </a:r>
            <a:endParaRPr lang="en-US" altLang="en-US" sz="2400" smtClean="0"/>
          </a:p>
        </p:txBody>
      </p:sp>
      <p:sp>
        <p:nvSpPr>
          <p:cNvPr id="26627" name="Content Placeholder 2"/>
          <p:cNvSpPr>
            <a:spLocks noGrp="1"/>
          </p:cNvSpPr>
          <p:nvPr>
            <p:ph sz="half" idx="1"/>
          </p:nvPr>
        </p:nvSpPr>
        <p:spPr>
          <a:xfrm>
            <a:off x="155575" y="914400"/>
            <a:ext cx="4568825" cy="52578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sz="2800" dirty="0"/>
              <a:t>ADM </a:t>
            </a:r>
            <a:r>
              <a:rPr lang="en-US" sz="2800" dirty="0" err="1" smtClean="0"/>
              <a:t>Zumwalt’s</a:t>
            </a:r>
            <a:r>
              <a:rPr lang="en-US" sz="2800" dirty="0" smtClean="0"/>
              <a:t> solutions </a:t>
            </a:r>
            <a:r>
              <a:rPr lang="en-US" sz="2800" dirty="0"/>
              <a:t>for low </a:t>
            </a:r>
            <a:r>
              <a:rPr lang="en-US" sz="2800" dirty="0" smtClean="0"/>
              <a:t>morale included: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sz="900" dirty="0"/>
          </a:p>
          <a:p>
            <a:pPr eaLnBrk="1" hangingPunct="1">
              <a:defRPr/>
            </a:pPr>
            <a:r>
              <a:rPr lang="en-US" sz="2800" dirty="0" smtClean="0"/>
              <a:t>Renewing Navy regulations that allowed </a:t>
            </a:r>
            <a:r>
              <a:rPr lang="en-US" sz="2800" dirty="0"/>
              <a:t>neatly trimmed facial </a:t>
            </a:r>
            <a:r>
              <a:rPr lang="en-US" sz="2800" dirty="0" smtClean="0"/>
              <a:t>hair.</a:t>
            </a:r>
          </a:p>
          <a:p>
            <a:pPr eaLnBrk="1" hangingPunct="1">
              <a:defRPr/>
            </a:pPr>
            <a:endParaRPr lang="en-US" sz="900" dirty="0"/>
          </a:p>
          <a:p>
            <a:pPr eaLnBrk="1" hangingPunct="1">
              <a:defRPr/>
            </a:pPr>
            <a:r>
              <a:rPr lang="en-US" sz="2800" dirty="0" smtClean="0"/>
              <a:t>Providing </a:t>
            </a:r>
            <a:r>
              <a:rPr lang="en-US" sz="2800" dirty="0"/>
              <a:t>comfort items in the barracks and Navy </a:t>
            </a:r>
            <a:r>
              <a:rPr lang="en-US" sz="2800" dirty="0" smtClean="0"/>
              <a:t>Exchange.</a:t>
            </a:r>
          </a:p>
          <a:p>
            <a:pPr eaLnBrk="1" hangingPunct="1">
              <a:defRPr/>
            </a:pPr>
            <a:endParaRPr lang="en-US" sz="900" dirty="0"/>
          </a:p>
          <a:p>
            <a:pPr eaLnBrk="1" hangingPunct="1">
              <a:defRPr/>
            </a:pPr>
            <a:r>
              <a:rPr lang="en-US" sz="2800" dirty="0" smtClean="0"/>
              <a:t>Ensuring </a:t>
            </a:r>
            <a:r>
              <a:rPr lang="en-US" sz="2800" dirty="0"/>
              <a:t>lines were kept </a:t>
            </a:r>
            <a:r>
              <a:rPr lang="en-US" sz="2800" dirty="0" smtClean="0"/>
              <a:t>short.</a:t>
            </a:r>
            <a:endParaRPr lang="en-US" sz="2800" dirty="0"/>
          </a:p>
          <a:p>
            <a:pPr marL="0" indent="0" eaLnBrk="1" hangingPunct="1">
              <a:buFont typeface="Arial" charset="0"/>
              <a:buNone/>
              <a:defRPr/>
            </a:pPr>
            <a:endParaRPr lang="en-US" sz="2800" dirty="0" smtClean="0"/>
          </a:p>
        </p:txBody>
      </p:sp>
      <p:pic>
        <p:nvPicPr>
          <p:cNvPr id="44036" name="Picture Placeholder 11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914400"/>
            <a:ext cx="3886200" cy="2514600"/>
          </a:xfrm>
        </p:spPr>
      </p:pic>
      <p:pic>
        <p:nvPicPr>
          <p:cNvPr id="44037" name="Picture Placeholder 13"/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3657600"/>
            <a:ext cx="3886200" cy="2514600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5CE77C31-D699-456B-9D10-80F57B884061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4039" name="Footer Placeholder 4"/>
          <p:cNvSpPr>
            <a:spLocks noGrp="1"/>
          </p:cNvSpPr>
          <p:nvPr>
            <p:ph type="ftr" sz="quarter" idx="18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smtClean="0">
                <a:solidFill>
                  <a:srgbClr val="FFFFFF"/>
                </a:solidFill>
              </a:rPr>
              <a:t>Lesson 04.02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153400" cy="457200"/>
          </a:xfrm>
        </p:spPr>
        <p:txBody>
          <a:bodyPr/>
          <a:lstStyle/>
          <a:p>
            <a:pPr eaLnBrk="1" hangingPunct="1"/>
            <a:r>
              <a:rPr lang="en-US" altLang="en-US" smtClean="0"/>
              <a:t>Positive Attitude: Practical Solutions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sz="half" idx="1"/>
          </p:nvPr>
        </p:nvSpPr>
        <p:spPr>
          <a:xfrm>
            <a:off x="460375" y="1066800"/>
            <a:ext cx="8531225" cy="52578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Solutions were designed to give service men and women the feeling they were appreciated.</a:t>
            </a:r>
          </a:p>
          <a:p>
            <a:pPr eaLnBrk="1" hangingPunct="1"/>
            <a:endParaRPr lang="en-US" altLang="en-US" sz="1600" dirty="0" smtClean="0"/>
          </a:p>
          <a:p>
            <a:pPr eaLnBrk="1" hangingPunct="1"/>
            <a:r>
              <a:rPr lang="en-US" altLang="en-US" sz="2800" dirty="0" smtClean="0"/>
              <a:t>By the end of four years, reenlistment rates were above 30 percent, nearly quadrupled.</a:t>
            </a:r>
          </a:p>
          <a:p>
            <a:endParaRPr lang="en-US" altLang="en-US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CFD3085-6103-442D-9B83-BA6423F49139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45061" name="Footer Placeholder 4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smtClean="0">
                <a:solidFill>
                  <a:srgbClr val="FFFFFF"/>
                </a:solidFill>
              </a:rPr>
              <a:t>Lesson 04.02</a:t>
            </a:r>
          </a:p>
        </p:txBody>
      </p:sp>
      <p:pic>
        <p:nvPicPr>
          <p:cNvPr id="45062" name="Picture Placeholder 10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638" y="3584575"/>
            <a:ext cx="8229600" cy="2590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153400" cy="457200"/>
          </a:xfrm>
        </p:spPr>
        <p:txBody>
          <a:bodyPr/>
          <a:lstStyle/>
          <a:p>
            <a:pPr eaLnBrk="1" hangingPunct="1"/>
            <a:r>
              <a:rPr lang="en-US" altLang="en-US" smtClean="0"/>
              <a:t>Positive Attitude: MCPON Billy Sanders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sz="half" idx="1"/>
          </p:nvPr>
        </p:nvSpPr>
        <p:spPr>
          <a:xfrm>
            <a:off x="384175" y="914400"/>
            <a:ext cx="8531225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A </a:t>
            </a:r>
            <a:r>
              <a:rPr lang="en-US" sz="2800" dirty="0">
                <a:solidFill>
                  <a:srgbClr val="FFFF00"/>
                </a:solidFill>
              </a:rPr>
              <a:t>positive attitude</a:t>
            </a:r>
            <a:r>
              <a:rPr lang="en-US" sz="2800" dirty="0"/>
              <a:t> toward the Naval Service is </a:t>
            </a:r>
            <a:r>
              <a:rPr lang="en-US" sz="2800" dirty="0" smtClean="0"/>
              <a:t>crucial.</a:t>
            </a:r>
          </a:p>
          <a:p>
            <a:pPr eaLnBrk="1" hangingPunct="1">
              <a:defRPr/>
            </a:pPr>
            <a:endParaRPr lang="en-US" sz="900" dirty="0" smtClean="0"/>
          </a:p>
          <a:p>
            <a:pPr eaLnBrk="1" hangingPunct="1">
              <a:defRPr/>
            </a:pPr>
            <a:r>
              <a:rPr lang="en-US" sz="2800" dirty="0" smtClean="0"/>
              <a:t>Good </a:t>
            </a:r>
            <a:r>
              <a:rPr lang="en-US" sz="2800" dirty="0"/>
              <a:t>officers take responsibility for the things they </a:t>
            </a:r>
            <a:r>
              <a:rPr lang="en-US" sz="2800" dirty="0" smtClean="0"/>
              <a:t>maintain </a:t>
            </a:r>
            <a:r>
              <a:rPr lang="en-US" sz="2800" dirty="0"/>
              <a:t>and the orders they follow</a:t>
            </a:r>
            <a:r>
              <a:rPr lang="en-US" sz="2800" dirty="0" smtClean="0"/>
              <a:t>.</a:t>
            </a:r>
          </a:p>
          <a:p>
            <a:pPr eaLnBrk="1" hangingPunct="1">
              <a:defRPr/>
            </a:pPr>
            <a:endParaRPr lang="en-US" sz="900" dirty="0" smtClean="0"/>
          </a:p>
          <a:p>
            <a:pPr eaLnBrk="1" hangingPunct="1">
              <a:defRPr/>
            </a:pPr>
            <a:r>
              <a:rPr lang="en-US" sz="2800" dirty="0" smtClean="0"/>
              <a:t>Good leaders have the attitude: “We do the job because it needs to be done.”</a:t>
            </a:r>
            <a:endParaRPr lang="en-US" sz="2800" dirty="0"/>
          </a:p>
          <a:p>
            <a:pPr marL="0" indent="0" eaLnBrk="1" hangingPunct="1">
              <a:buFont typeface="Arial" charset="0"/>
              <a:buNone/>
              <a:defRPr/>
            </a:pPr>
            <a:endParaRPr lang="en-US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AE36778A-E1D5-4AAE-B7ED-EAD9D90135B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46085" name="Footer Placeholder 4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smtClean="0">
                <a:solidFill>
                  <a:srgbClr val="FFFFFF"/>
                </a:solidFill>
              </a:rPr>
              <a:t>Lesson 04.02</a:t>
            </a:r>
          </a:p>
        </p:txBody>
      </p:sp>
      <p:pic>
        <p:nvPicPr>
          <p:cNvPr id="46086" name="Picture Placeholder 10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638" y="3657600"/>
            <a:ext cx="8229600" cy="2590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Select the term which means the social environment in which a person or society operates.</a:t>
            </a:r>
            <a:endParaRPr lang="en-US" sz="44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charset="0"/>
              <a:buAutoNum type="alphaUcPeriod"/>
            </a:pPr>
            <a:r>
              <a:rPr lang="en-US" sz="3200" dirty="0" smtClean="0"/>
              <a:t>Peer group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charset="0"/>
              <a:buAutoNum type="alphaUcPeriod"/>
            </a:pPr>
            <a:r>
              <a:rPr lang="en-US" sz="3200" dirty="0" smtClean="0"/>
              <a:t>Nation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charset="0"/>
              <a:buAutoNum type="alphaUcPeriod"/>
            </a:pPr>
            <a:r>
              <a:rPr lang="en-US" sz="3200" dirty="0" smtClean="0"/>
              <a:t>Social fabric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charset="0"/>
              <a:buAutoNum type="alphaUcPeriod"/>
            </a:pPr>
            <a:r>
              <a:rPr lang="en-US" sz="3200" dirty="0" smtClean="0"/>
              <a:t>Morals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(NS4-U4L2:LQ4)</a:t>
            </a:r>
          </a:p>
        </p:txBody>
      </p:sp>
      <p:sp>
        <p:nvSpPr>
          <p:cNvPr id="7" name="CAI1"/>
          <p:cNvSpPr>
            <a:spLocks noChangeAspect="1"/>
          </p:cNvSpPr>
          <p:nvPr>
            <p:custDataLst>
              <p:tags r:id="rId3"/>
            </p:custDataLst>
          </p:nvPr>
        </p:nvSpPr>
        <p:spPr>
          <a:xfrm rot="10800000">
            <a:off x="381001" y="4419600"/>
            <a:ext cx="402336" cy="402336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PChart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858000" y="3200399"/>
            <a:ext cx="1727200" cy="2976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6400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FF00"/>
              </a:buClr>
              <a:buFont typeface="+mj-lt"/>
              <a:buAutoNum type="alphaUcPeriod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514350" algn="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US" sz="3200" smtClean="0"/>
              <a:t>1</a:t>
            </a:r>
          </a:p>
          <a:p>
            <a:pPr indent="-514350" algn="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US" sz="3200" smtClean="0"/>
              <a:t>1</a:t>
            </a:r>
          </a:p>
          <a:p>
            <a:pPr indent="-514350" algn="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US" sz="3200" smtClean="0"/>
              <a:t>1</a:t>
            </a:r>
          </a:p>
          <a:p>
            <a:pPr indent="-514350" algn="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US" sz="3200" smtClean="0"/>
              <a:t>1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386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156575" cy="457200"/>
          </a:xfrm>
        </p:spPr>
        <p:txBody>
          <a:bodyPr/>
          <a:lstStyle/>
          <a:p>
            <a:pPr eaLnBrk="1" hangingPunct="1"/>
            <a:r>
              <a:rPr lang="en-US" altLang="en-US" smtClean="0"/>
              <a:t>Lesson Summary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52578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In this lesson you have: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en-US" sz="16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Explained why setting the example and instilling a positive attitude in subordinates are important factors in becoming an effective leader.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Stated the influence that an officer’s behavior has on everyone’s performance.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Identified the appropriate response to peer pressure.</a:t>
            </a:r>
            <a:endParaRPr lang="en-US" sz="2800" dirty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7C6997F5-4BA8-429F-8CC8-01D7F61E6EF9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48133" name="Footer Placeholder 4"/>
          <p:cNvSpPr>
            <a:spLocks noGrp="1"/>
          </p:cNvSpPr>
          <p:nvPr>
            <p:ph type="ftr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smtClean="0">
                <a:solidFill>
                  <a:srgbClr val="FFFFFF"/>
                </a:solidFill>
              </a:rPr>
              <a:t>Lesson 04.02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156575" cy="457200"/>
          </a:xfrm>
        </p:spPr>
        <p:txBody>
          <a:bodyPr/>
          <a:lstStyle/>
          <a:p>
            <a:pPr eaLnBrk="1" hangingPunct="1"/>
            <a:r>
              <a:rPr lang="en-US" altLang="en-US" smtClean="0"/>
              <a:t>Lesson Summary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52578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In this lesson you have: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en-US" sz="1600" dirty="0" smtClean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Explained the importance of knowing your subordinates.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Stated the influence that instilling a positive attitude in subordinates has on everyone’s performance.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Defined the key term social fabric.</a:t>
            </a:r>
            <a:endParaRPr lang="en-US" sz="2800" dirty="0"/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5841EC40-ED34-44F3-BAC0-4DA2ECC8B5C5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49157" name="Footer Placeholder 4"/>
          <p:cNvSpPr>
            <a:spLocks noGrp="1"/>
          </p:cNvSpPr>
          <p:nvPr>
            <p:ph type="ftr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smtClean="0">
                <a:solidFill>
                  <a:srgbClr val="FFFFFF"/>
                </a:solidFill>
              </a:rPr>
              <a:t>Lesson 04.02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tle 8"/>
          <p:cNvSpPr>
            <a:spLocks noGrp="1"/>
          </p:cNvSpPr>
          <p:nvPr>
            <p:ph type="ctrTitle"/>
          </p:nvPr>
        </p:nvSpPr>
        <p:spPr>
          <a:xfrm>
            <a:off x="1219200" y="2713038"/>
            <a:ext cx="7772400" cy="2620962"/>
          </a:xfrm>
        </p:spPr>
        <p:txBody>
          <a:bodyPr/>
          <a:lstStyle/>
          <a:p>
            <a:pPr algn="l"/>
            <a:r>
              <a:rPr lang="en-US" altLang="en-US" sz="4000" b="1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Explain why setting the example and instilling a positive attitude in subordinates are important factors in becoming an effective leader.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2CF1A6-14FC-49A9-8254-31DEE535C55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19400" y="1438275"/>
            <a:ext cx="41148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solidFill>
                  <a:srgbClr val="002060"/>
                </a:solidFill>
                <a:latin typeface="+mj-lt"/>
              </a:rPr>
              <a:t>Lesson Goal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LeaderBoardTitle"/>
          <p:cNvSpPr>
            <a:spLocks noGrp="1"/>
          </p:cNvSpPr>
          <p:nvPr>
            <p:ph type="title"/>
          </p:nvPr>
        </p:nvSpPr>
        <p:spPr>
          <a:xfrm>
            <a:off x="219808" y="67408"/>
            <a:ext cx="7886700" cy="1325563"/>
          </a:xfrm>
        </p:spPr>
        <p:txBody>
          <a:bodyPr/>
          <a:lstStyle/>
          <a:p>
            <a:r>
              <a:rPr lang="en-US" dirty="0" smtClean="0"/>
              <a:t>Leaderboard</a:t>
            </a:r>
            <a:endParaRPr lang="en-US" dirty="0"/>
          </a:p>
        </p:txBody>
      </p:sp>
      <p:graphicFrame>
        <p:nvGraphicFramePr>
          <p:cNvPr id="4" name="TPLeaderBoard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68992"/>
              </p:ext>
            </p:extLst>
          </p:nvPr>
        </p:nvGraphicFramePr>
        <p:xfrm>
          <a:off x="127000" y="1333500"/>
          <a:ext cx="8890000" cy="5029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97000"/>
                <a:gridCol w="3048000"/>
                <a:gridCol w="1397000"/>
                <a:gridCol w="3048000"/>
              </a:tblGrid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Points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smtClean="0"/>
                        <a:t>Participant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smtClean="0"/>
                        <a:t>Points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smtClean="0"/>
                        <a:t>Participant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8100527" y="252446"/>
            <a:ext cx="85953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cs typeface="+mn-cs"/>
              </a:rPr>
              <a:t>Last</a:t>
            </a:r>
          </a:p>
          <a:p>
            <a:pPr algn="ctr" eaLnBrk="0" hangingPunct="0"/>
            <a:r>
              <a:rPr lang="en-US" sz="2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cs typeface="+mn-cs"/>
              </a:rPr>
              <a:t>Slide</a:t>
            </a:r>
            <a:endParaRPr lang="en-US" sz="28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/>
              <a:cs typeface="+mn-cs"/>
            </a:endParaRPr>
          </a:p>
        </p:txBody>
      </p:sp>
      <p:sp>
        <p:nvSpPr>
          <p:cNvPr id="7" name="Action Button: Return 6">
            <a:hlinkClick r:id="" action="ppaction://hlinkshowjump?jump=lastslideviewed" highlightClick="1"/>
          </p:cNvPr>
          <p:cNvSpPr/>
          <p:nvPr/>
        </p:nvSpPr>
        <p:spPr>
          <a:xfrm rot="16200000">
            <a:off x="7332243" y="403643"/>
            <a:ext cx="685800" cy="651714"/>
          </a:xfrm>
          <a:prstGeom prst="actionButtonRetur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240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493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2446"/>
            <a:ext cx="7886700" cy="73815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Whiteboard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78820" y="17585"/>
            <a:ext cx="7505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cs typeface="+mn-cs"/>
              </a:rPr>
              <a:t>Last</a:t>
            </a:r>
          </a:p>
          <a:p>
            <a:pPr algn="ctr" eaLnBrk="0" hangingPunct="0"/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cs typeface="+mn-cs"/>
              </a:rPr>
              <a:t>Slide</a:t>
            </a:r>
            <a:endParaRPr lang="en-US" sz="24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/>
              <a:cs typeface="+mn-cs"/>
            </a:endParaRPr>
          </a:p>
        </p:txBody>
      </p:sp>
      <p:sp>
        <p:nvSpPr>
          <p:cNvPr id="5" name="Action Button: Return 4">
            <a:hlinkClick r:id="" action="ppaction://hlinkshowjump?jump=lastslideviewed" highlightClick="1"/>
          </p:cNvPr>
          <p:cNvSpPr/>
          <p:nvPr/>
        </p:nvSpPr>
        <p:spPr>
          <a:xfrm rot="16200000">
            <a:off x="7710063" y="102626"/>
            <a:ext cx="685800" cy="651714"/>
          </a:xfrm>
          <a:prstGeom prst="actionButtonRetur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80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156575" cy="457200"/>
          </a:xfrm>
        </p:spPr>
        <p:txBody>
          <a:bodyPr/>
          <a:lstStyle/>
          <a:p>
            <a:pPr eaLnBrk="1" hangingPunct="1"/>
            <a:r>
              <a:rPr lang="en-US" altLang="en-US" smtClean="0"/>
              <a:t>Learning Objectives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5257800"/>
          </a:xfrm>
        </p:spPr>
        <p:txBody>
          <a:bodyPr/>
          <a:lstStyle/>
          <a:p>
            <a:pPr marL="457200" indent="-457200" eaLnBrk="1" hangingPunct="1">
              <a:buFont typeface="Arial" charset="0"/>
              <a:buChar char="•"/>
            </a:pPr>
            <a:endParaRPr lang="en-US" altLang="en-US" sz="1000" dirty="0" smtClean="0">
              <a:solidFill>
                <a:srgbClr val="FFFFFF"/>
              </a:solidFill>
            </a:endParaRPr>
          </a:p>
          <a:p>
            <a:pPr marL="457200" indent="-457200" eaLnBrk="1" hangingPunct="1">
              <a:buFont typeface="Arial" charset="0"/>
              <a:buChar char="•"/>
            </a:pPr>
            <a:r>
              <a:rPr lang="en-US" altLang="en-US" sz="2800" dirty="0" smtClean="0">
                <a:solidFill>
                  <a:srgbClr val="FFFFFF"/>
                </a:solidFill>
              </a:rPr>
              <a:t>State the influences that an officer’s behavior has on everyone’s performance.</a:t>
            </a:r>
          </a:p>
          <a:p>
            <a:pPr marL="457200" indent="-457200" eaLnBrk="1" hangingPunct="1">
              <a:buFont typeface="Arial" charset="0"/>
              <a:buChar char="•"/>
            </a:pPr>
            <a:endParaRPr lang="en-US" altLang="en-US" sz="2800" dirty="0" smtClean="0">
              <a:solidFill>
                <a:srgbClr val="FFFFFF"/>
              </a:solidFill>
            </a:endParaRPr>
          </a:p>
          <a:p>
            <a:pPr marL="457200" indent="-457200" eaLnBrk="1" hangingPunct="1">
              <a:buFont typeface="Arial" charset="0"/>
              <a:buChar char="•"/>
            </a:pPr>
            <a:r>
              <a:rPr lang="en-US" altLang="en-US" sz="2800" dirty="0" smtClean="0">
                <a:solidFill>
                  <a:srgbClr val="FFFFFF"/>
                </a:solidFill>
              </a:rPr>
              <a:t>Identify the appropriate response to peer pressure.</a:t>
            </a:r>
          </a:p>
          <a:p>
            <a:pPr marL="457200" indent="-457200" eaLnBrk="1" hangingPunct="1">
              <a:buFont typeface="Arial" charset="0"/>
              <a:buChar char="•"/>
            </a:pPr>
            <a:endParaRPr lang="en-US" altLang="en-US" sz="2800" dirty="0" smtClean="0">
              <a:solidFill>
                <a:srgbClr val="FFFFFF"/>
              </a:solidFill>
            </a:endParaRPr>
          </a:p>
          <a:p>
            <a:pPr marL="457200" indent="-457200" eaLnBrk="1" hangingPunct="1">
              <a:buFont typeface="Arial" charset="0"/>
              <a:buChar char="•"/>
            </a:pPr>
            <a:r>
              <a:rPr lang="en-US" altLang="en-US" sz="2800" dirty="0" smtClean="0">
                <a:solidFill>
                  <a:srgbClr val="FFFFFF"/>
                </a:solidFill>
              </a:rPr>
              <a:t>Explain the importance of knowing your subordinates.</a:t>
            </a:r>
          </a:p>
          <a:p>
            <a:pPr marL="457200" indent="-457200" eaLnBrk="1" hangingPunct="1">
              <a:buFont typeface="Arial" charset="0"/>
              <a:buChar char="•"/>
            </a:pPr>
            <a:endParaRPr lang="en-US" altLang="en-US" sz="2800" dirty="0" smtClean="0"/>
          </a:p>
          <a:p>
            <a:pPr marL="457200" indent="-457200" eaLnBrk="1" hangingPunct="1">
              <a:buFont typeface="Arial" charset="0"/>
              <a:buChar char="•"/>
            </a:pPr>
            <a:endParaRPr lang="en-US" altLang="en-US" sz="2800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C5189A7A-0616-441F-87F1-7B7E8920013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3557" name="Footer Placeholder 4"/>
          <p:cNvSpPr>
            <a:spLocks noGrp="1"/>
          </p:cNvSpPr>
          <p:nvPr>
            <p:ph type="ftr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smtClean="0">
                <a:solidFill>
                  <a:srgbClr val="FFFFFF"/>
                </a:solidFill>
              </a:rPr>
              <a:t>Lesson 04.02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156575" cy="457200"/>
          </a:xfrm>
        </p:spPr>
        <p:txBody>
          <a:bodyPr/>
          <a:lstStyle/>
          <a:p>
            <a:pPr eaLnBrk="1" hangingPunct="1"/>
            <a:r>
              <a:rPr lang="en-US" altLang="en-US" smtClean="0"/>
              <a:t>Learning Objectives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5257800"/>
          </a:xfrm>
        </p:spPr>
        <p:txBody>
          <a:bodyPr/>
          <a:lstStyle/>
          <a:p>
            <a:pPr marL="457200" indent="-457200" eaLnBrk="1" hangingPunct="1">
              <a:buFont typeface="Arial" charset="0"/>
              <a:buChar char="•"/>
            </a:pPr>
            <a:endParaRPr lang="en-US" altLang="en-US" sz="1000" dirty="0" smtClean="0">
              <a:solidFill>
                <a:srgbClr val="FFFFFF"/>
              </a:solidFill>
            </a:endParaRPr>
          </a:p>
          <a:p>
            <a:pPr marL="457200" indent="-457200" eaLnBrk="1" hangingPunct="1">
              <a:buFont typeface="Arial" charset="0"/>
              <a:buChar char="•"/>
            </a:pPr>
            <a:r>
              <a:rPr lang="en-US" altLang="en-US" sz="2800" dirty="0" smtClean="0">
                <a:solidFill>
                  <a:srgbClr val="FFFFFF"/>
                </a:solidFill>
              </a:rPr>
              <a:t>State the influence that instilling a positive attitude in subordinates has on everyone’s performance.</a:t>
            </a:r>
          </a:p>
          <a:p>
            <a:pPr marL="457200" indent="-457200" eaLnBrk="1" hangingPunct="1">
              <a:buFont typeface="Arial" charset="0"/>
              <a:buChar char="•"/>
            </a:pPr>
            <a:endParaRPr lang="en-US" altLang="en-US" sz="2800" dirty="0" smtClean="0">
              <a:solidFill>
                <a:srgbClr val="FFFFFF"/>
              </a:solidFill>
            </a:endParaRPr>
          </a:p>
          <a:p>
            <a:pPr marL="457200" indent="-457200" eaLnBrk="1" hangingPunct="1">
              <a:buFont typeface="Arial" charset="0"/>
              <a:buChar char="•"/>
            </a:pPr>
            <a:r>
              <a:rPr lang="en-US" altLang="en-US" sz="2800" dirty="0" smtClean="0">
                <a:solidFill>
                  <a:srgbClr val="FFFFFF"/>
                </a:solidFill>
              </a:rPr>
              <a:t>Define the key term social fabric.</a:t>
            </a:r>
            <a:endParaRPr lang="en-US" altLang="en-US" sz="1200" dirty="0" smtClean="0">
              <a:solidFill>
                <a:srgbClr val="FFFFFF"/>
              </a:solidFill>
            </a:endParaRPr>
          </a:p>
          <a:p>
            <a:pPr marL="457200" indent="-457200" eaLnBrk="1" hangingPunct="1">
              <a:buFont typeface="Arial" charset="0"/>
              <a:buChar char="•"/>
            </a:pPr>
            <a:endParaRPr lang="en-US" altLang="en-US" sz="2800" dirty="0" smtClean="0"/>
          </a:p>
          <a:p>
            <a:pPr marL="457200" indent="-457200" eaLnBrk="1" hangingPunct="1">
              <a:buFont typeface="Arial" charset="0"/>
              <a:buChar char="•"/>
            </a:pPr>
            <a:endParaRPr lang="en-US" altLang="en-US" sz="2800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B7CD5BC-47F1-4017-8AF8-553DFF92822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24581" name="Footer Placeholder 4"/>
          <p:cNvSpPr>
            <a:spLocks noGrp="1"/>
          </p:cNvSpPr>
          <p:nvPr>
            <p:ph type="ftr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smtClean="0">
                <a:solidFill>
                  <a:srgbClr val="FFFFFF"/>
                </a:solidFill>
              </a:rPr>
              <a:t>Lesson 04.02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PChart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27424688"/>
              </p:ext>
            </p:extLst>
          </p:nvPr>
        </p:nvGraphicFramePr>
        <p:xfrm>
          <a:off x="5178425" y="2590800"/>
          <a:ext cx="3594100" cy="4838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Do you believe a leader can instill a positive attitude in subordinates?</a:t>
            </a:r>
            <a:endParaRPr lang="en-US" sz="5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(NS4-U4L2:LQ1)</a:t>
            </a: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28650" y="3657600"/>
            <a:ext cx="7772400" cy="4800600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spcBef>
                <a:spcPct val="20000"/>
              </a:spcBef>
              <a:spcAft>
                <a:spcPct val="100000"/>
              </a:spcAft>
              <a:buFont typeface="Arial" charset="0"/>
              <a:buAutoNum type="alphaUcPeriod"/>
            </a:pPr>
            <a:r>
              <a:rPr lang="en-US" sz="3600" dirty="0" smtClean="0"/>
              <a:t>Yes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spcAft>
                <a:spcPct val="100000"/>
              </a:spcAft>
              <a:buFont typeface="Arial" charset="0"/>
              <a:buAutoNum type="alphaUcPeriod"/>
            </a:pPr>
            <a:r>
              <a:rPr lang="en-US" sz="3600" dirty="0" smtClean="0"/>
              <a:t>No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486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156575" cy="457200"/>
          </a:xfrm>
        </p:spPr>
        <p:txBody>
          <a:bodyPr/>
          <a:lstStyle/>
          <a:p>
            <a:pPr eaLnBrk="1" hangingPunct="1"/>
            <a:r>
              <a:rPr lang="en-US" altLang="en-US" smtClean="0"/>
              <a:t>Setting the Example</a:t>
            </a:r>
            <a:endParaRPr lang="en-US" altLang="en-US" sz="2400" smtClean="0"/>
          </a:p>
        </p:txBody>
      </p:sp>
      <p:sp>
        <p:nvSpPr>
          <p:cNvPr id="27651" name="Content Placeholder 2"/>
          <p:cNvSpPr>
            <a:spLocks noGrp="1"/>
          </p:cNvSpPr>
          <p:nvPr>
            <p:ph sz="half" idx="1"/>
          </p:nvPr>
        </p:nvSpPr>
        <p:spPr>
          <a:xfrm>
            <a:off x="384175" y="1219200"/>
            <a:ext cx="4568825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Shipmates notice officers’ behavior, both on and off duty.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“An officer is on duty 24 hours a day.”</a:t>
            </a:r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r>
              <a:rPr lang="en-US" sz="2800" dirty="0" smtClean="0"/>
              <a:t>Officers need to </a:t>
            </a:r>
            <a:r>
              <a:rPr lang="en-US" sz="2800" dirty="0" smtClean="0">
                <a:solidFill>
                  <a:srgbClr val="FFFF00"/>
                </a:solidFill>
              </a:rPr>
              <a:t>set a good example</a:t>
            </a:r>
            <a:r>
              <a:rPr lang="en-US" sz="2800" dirty="0" smtClean="0"/>
              <a:t> for their subordinates.</a:t>
            </a:r>
          </a:p>
        </p:txBody>
      </p:sp>
      <p:pic>
        <p:nvPicPr>
          <p:cNvPr id="26628" name="Picture Placeholder 11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1219200"/>
            <a:ext cx="3886200" cy="2514600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79C384D8-7349-479B-9BE6-AECB1F27358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26630" name="Footer Placeholder 4"/>
          <p:cNvSpPr>
            <a:spLocks noGrp="1"/>
          </p:cNvSpPr>
          <p:nvPr>
            <p:ph type="ftr" sz="quarter" idx="18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smtClean="0">
                <a:solidFill>
                  <a:srgbClr val="FFFFFF"/>
                </a:solidFill>
              </a:rPr>
              <a:t>Lesson 04.02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Placeholder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14400"/>
            <a:ext cx="3886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156575" cy="457200"/>
          </a:xfrm>
        </p:spPr>
        <p:txBody>
          <a:bodyPr/>
          <a:lstStyle/>
          <a:p>
            <a:pPr eaLnBrk="1" hangingPunct="1"/>
            <a:r>
              <a:rPr lang="en-US" altLang="en-US" smtClean="0"/>
              <a:t>Peer Pressure</a:t>
            </a:r>
          </a:p>
        </p:txBody>
      </p:sp>
      <p:sp>
        <p:nvSpPr>
          <p:cNvPr id="27652" name="Content Placeholder 2"/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4419600" cy="52578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Working with and through others is a vital aspect of an officer’s job.</a:t>
            </a:r>
          </a:p>
          <a:p>
            <a:pPr eaLnBrk="1" hangingPunct="1"/>
            <a:endParaRPr lang="en-US" altLang="en-US" sz="1400" smtClean="0"/>
          </a:p>
          <a:p>
            <a:pPr eaLnBrk="1" hangingPunct="1"/>
            <a:r>
              <a:rPr lang="en-US" altLang="en-US" sz="2800" smtClean="0"/>
              <a:t>However, cooperation should not be an end in itself.</a:t>
            </a:r>
          </a:p>
          <a:p>
            <a:pPr eaLnBrk="1" hangingPunct="1"/>
            <a:endParaRPr lang="en-US" altLang="en-US" sz="1400" smtClean="0"/>
          </a:p>
          <a:p>
            <a:pPr eaLnBrk="1" hangingPunct="1"/>
            <a:r>
              <a:rPr lang="en-US" altLang="en-US" sz="2800" smtClean="0"/>
              <a:t>Peer pressure to “go along” or “get along,” when </a:t>
            </a:r>
            <a:r>
              <a:rPr lang="en-US" altLang="en-US" sz="2800" smtClean="0">
                <a:solidFill>
                  <a:srgbClr val="FFFF00"/>
                </a:solidFill>
              </a:rPr>
              <a:t>ethically</a:t>
            </a:r>
            <a:r>
              <a:rPr lang="en-US" altLang="en-US" sz="2800" smtClean="0"/>
              <a:t> or </a:t>
            </a:r>
            <a:r>
              <a:rPr lang="en-US" altLang="en-US" sz="2800" smtClean="0">
                <a:solidFill>
                  <a:srgbClr val="FFFF00"/>
                </a:solidFill>
              </a:rPr>
              <a:t>morally</a:t>
            </a:r>
            <a:r>
              <a:rPr lang="en-US" altLang="en-US" sz="2800" smtClean="0"/>
              <a:t> wrong, must be resisted.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ABA473B-A13C-4824-A627-C52AADF6695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7654" name="Footer Placeholder 4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smtClean="0">
                <a:solidFill>
                  <a:srgbClr val="FFFFFF"/>
                </a:solidFill>
              </a:rPr>
              <a:t>Lesson 04.02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Placeholder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14400"/>
            <a:ext cx="3886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156575" cy="457200"/>
          </a:xfrm>
        </p:spPr>
        <p:txBody>
          <a:bodyPr/>
          <a:lstStyle/>
          <a:p>
            <a:pPr eaLnBrk="1" hangingPunct="1"/>
            <a:r>
              <a:rPr lang="en-US" altLang="en-US" smtClean="0"/>
              <a:t>ADM Hayward on Principles</a:t>
            </a:r>
          </a:p>
        </p:txBody>
      </p:sp>
      <p:sp>
        <p:nvSpPr>
          <p:cNvPr id="28676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419600" cy="52578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A leader needs to get along with people without compromising his beliefs.</a:t>
            </a:r>
          </a:p>
          <a:p>
            <a:pPr eaLnBrk="1" hangingPunct="1"/>
            <a:endParaRPr lang="en-US" altLang="en-US" sz="1200" dirty="0" smtClean="0"/>
          </a:p>
          <a:p>
            <a:pPr eaLnBrk="1" hangingPunct="1"/>
            <a:r>
              <a:rPr lang="en-US" altLang="en-US" sz="2800" dirty="0" smtClean="0"/>
              <a:t>A leader can stand firm on issues without creating a problem.</a:t>
            </a:r>
          </a:p>
          <a:p>
            <a:pPr eaLnBrk="1" hangingPunct="1"/>
            <a:endParaRPr lang="en-US" altLang="en-US" sz="1200" dirty="0" smtClean="0"/>
          </a:p>
          <a:p>
            <a:pPr eaLnBrk="1" hangingPunct="1"/>
            <a:r>
              <a:rPr lang="en-US" altLang="en-US" sz="2800" dirty="0" smtClean="0"/>
              <a:t>The finest officers deal with every human being as a human being.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E0B1C14-ACBD-44BB-A307-67B9ACB0ED3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28678" name="Footer Placeholder 4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smtClean="0">
                <a:solidFill>
                  <a:srgbClr val="FFFFFF"/>
                </a:solidFill>
              </a:rPr>
              <a:t>Lesson 04.02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Summary of changes as of 5/17&amp;quot;&quot;/&gt;&lt;property id=&quot;20307&quot; value=&quot;300&quot;/&gt;&lt;/object&gt;&lt;object type=&quot;3&quot; unique_id=&quot;10005&quot;&gt;&lt;property id=&quot;20148&quot; value=&quot;5&quot;/&gt;&lt;property id=&quot;20300&quot; value=&quot;Slide 2&quot;/&gt;&lt;property id=&quot;20307&quot; value=&quot;299&quot;/&gt;&lt;/object&gt;&lt;object type=&quot;3&quot; unique_id=&quot;10006&quot;&gt;&lt;property id=&quot;20148&quot; value=&quot;5&quot;/&gt;&lt;property id=&quot;20300&quot; value=&quot;Slide 3&quot;/&gt;&lt;property id=&quot;20307&quot; value=&quot;301&quot;/&gt;&lt;/object&gt;&lt;object type=&quot;3&quot; unique_id=&quot;10007&quot;&gt;&lt;property id=&quot;20148&quot; value=&quot;5&quot;/&gt;&lt;property id=&quot;20300&quot; value=&quot;Slide 4 - &amp;quot;Overview&amp;quot;&quot;/&gt;&lt;property id=&quot;20307&quot; value=&quot;260&quot;/&gt;&lt;/object&gt;&lt;object type=&quot;3&quot; unique_id=&quot;10008&quot;&gt;&lt;property id=&quot;20148&quot; value=&quot;5&quot;/&gt;&lt;property id=&quot;20300&quot; value=&quot;Slide 5 - &amp;quot;Learning Objectives&amp;quot;&quot;/&gt;&lt;property id=&quot;20307&quot; value=&quot;261&quot;/&gt;&lt;/object&gt;&lt;object type=&quot;3&quot; unique_id=&quot;10009&quot;&gt;&lt;property id=&quot;20148&quot; value=&quot;5&quot;/&gt;&lt;property id=&quot;20300&quot; value=&quot;Slide 6 - &amp;quot;Learning Objectives&amp;quot;&quot;/&gt;&lt;property id=&quot;20307&quot; value=&quot;264&quot;/&gt;&lt;/object&gt;&lt;object type=&quot;3&quot; unique_id=&quot;10010&quot;&gt;&lt;property id=&quot;20148&quot; value=&quot;5&quot;/&gt;&lt;property id=&quot;20300&quot; value=&quot;Slide 7 - &amp;quot;A1 Example&amp;quot;&quot;/&gt;&lt;property id=&quot;20307&quot; value=&quot;265&quot;/&gt;&lt;/object&gt;&lt;object type=&quot;3&quot; unique_id=&quot;10011&quot;&gt;&lt;property id=&quot;20148&quot; value=&quot;5&quot;/&gt;&lt;property id=&quot;20300&quot; value=&quot;Slide 8 - &amp;quot;A2 Example&amp;quot;&quot;/&gt;&lt;property id=&quot;20307&quot; value=&quot;266&quot;/&gt;&lt;/object&gt;&lt;object type=&quot;3&quot; unique_id=&quot;10012&quot;&gt;&lt;property id=&quot;20148&quot; value=&quot;5&quot;/&gt;&lt;property id=&quot;20300&quot; value=&quot;Slide 9 - &amp;quot;A3 Example&amp;quot;&quot;/&gt;&lt;property id=&quot;20307&quot; value=&quot;267&quot;/&gt;&lt;/object&gt;&lt;object type=&quot;3&quot; unique_id=&quot;10013&quot;&gt;&lt;property id=&quot;20148&quot; value=&quot;5&quot;/&gt;&lt;property id=&quot;20300&quot; value=&quot;Slide 10 - &amp;quot;B1 Example&amp;quot;&quot;/&gt;&lt;property id=&quot;20307&quot; value=&quot;268&quot;/&gt;&lt;/object&gt;&lt;object type=&quot;3&quot; unique_id=&quot;10014&quot;&gt;&lt;property id=&quot;20148&quot; value=&quot;5&quot;/&gt;&lt;property id=&quot;20300&quot; value=&quot;Slide 11 - &amp;quot;B2 Example&amp;quot;&quot;/&gt;&lt;property id=&quot;20307&quot; value=&quot;269&quot;/&gt;&lt;/object&gt;&lt;object type=&quot;3&quot; unique_id=&quot;10015&quot;&gt;&lt;property id=&quot;20148&quot; value=&quot;5&quot;/&gt;&lt;property id=&quot;20300&quot; value=&quot;Slide 12 - &amp;quot;B3 Example&amp;quot;&quot;/&gt;&lt;property id=&quot;20307&quot; value=&quot;298&quot;/&gt;&lt;/object&gt;&lt;object type=&quot;3&quot; unique_id=&quot;10016&quot;&gt;&lt;property id=&quot;20148&quot; value=&quot;5&quot;/&gt;&lt;property id=&quot;20300&quot; value=&quot;Slide 13 - &amp;quot;C1 Example&amp;quot;&quot;/&gt;&lt;property id=&quot;20307&quot; value=&quot;270&quot;/&gt;&lt;/object&gt;&lt;object type=&quot;3&quot; unique_id=&quot;10017&quot;&gt;&lt;property id=&quot;20148&quot; value=&quot;5&quot;/&gt;&lt;property id=&quot;20300&quot; value=&quot;Slide 14 - &amp;quot;C2 Example&amp;quot;&quot;/&gt;&lt;property id=&quot;20307&quot; value=&quot;271&quot;/&gt;&lt;/object&gt;&lt;object type=&quot;3&quot; unique_id=&quot;10018&quot;&gt;&lt;property id=&quot;20148&quot; value=&quot;5&quot;/&gt;&lt;property id=&quot;20300&quot; value=&quot;Slide 15 - &amp;quot;Summary&amp;quot;&quot;/&gt;&lt;property id=&quot;20307&quot; value=&quot;272&quot;/&gt;&lt;/object&gt;&lt;object type=&quot;3&quot; unique_id=&quot;10019&quot;&gt;&lt;property id=&quot;20148&quot; value=&quot;5&quot;/&gt;&lt;property id=&quot;20300&quot; value=&quot;Slide 16 - &amp;quot;Administrative Break&amp;quot;&quot;/&gt;&lt;property id=&quot;20307&quot; value=&quot;273&quot;/&gt;&lt;/object&gt;&lt;object type=&quot;3&quot; unique_id=&quot;10020&quot;&gt;&lt;property id=&quot;20148&quot; value=&quot;5&quot;/&gt;&lt;property id=&quot;20300&quot; value=&quot;Slide 17 - &amp;quot;Hyperlink Example&amp;quot;&quot;/&gt;&lt;property id=&quot;20307&quot; value=&quot;274&quot;/&gt;&lt;/object&gt;&lt;object type=&quot;3&quot; unique_id=&quot;10021&quot;&gt;&lt;property id=&quot;20148&quot; value=&quot;5&quot;/&gt;&lt;property id=&quot;20300&quot; value=&quot;Slide 18 - &amp;quot;Hyperlink Content 1&amp;quot;&quot;/&gt;&lt;property id=&quot;20307&quot; value=&quot;275&quot;/&gt;&lt;/object&gt;&lt;object type=&quot;3&quot; unique_id=&quot;10022&quot;&gt;&lt;property id=&quot;20148&quot; value=&quot;5&quot;/&gt;&lt;property id=&quot;20300&quot; value=&quot;Slide 19 - &amp;quot;Hyperlink Content 2&amp;quot;&quot;/&gt;&lt;property id=&quot;20307&quot; value=&quot;276&quot;/&gt;&lt;/object&gt;&lt;object type=&quot;3&quot; unique_id=&quot;10023&quot;&gt;&lt;property id=&quot;20148&quot; value=&quot;5&quot;/&gt;&lt;property id=&quot;20300&quot; value=&quot;Slide 20 - &amp;quot;Highlight Screen Elements&amp;quot;&quot;/&gt;&lt;property id=&quot;20307&quot; value=&quot;280&quot;/&gt;&lt;/object&gt;&lt;object type=&quot;3&quot; unique_id=&quot;10025&quot;&gt;&lt;property id=&quot;20148&quot; value=&quot;5&quot;/&gt;&lt;property id=&quot;20300&quot; value=&quot;Slide 21 - &amp;quot;Shutdown&amp;quot;&quot;/&gt;&lt;property id=&quot;20307&quot; value=&quot;295&quot;/&gt;&lt;/object&gt;&lt;object type=&quot;3&quot; unique_id=&quot;10027&quot;&gt;&lt;property id=&quot;20148&quot; value=&quot;5&quot;/&gt;&lt;property id=&quot;20300&quot; value=&quot;Slide 22 - &amp;quot;Shutdown&amp;quot;&quot;/&gt;&lt;property id=&quot;20307&quot; value=&quot;297&quot;/&gt;&lt;/object&gt;&lt;object type=&quot;3&quot; unique_id=&quot;10028&quot;&gt;&lt;property id=&quot;20148&quot; value=&quot;5&quot;/&gt;&lt;property id=&quot;20300&quot; value=&quot;Slide 25 - &amp;quot;Graphic Callout Example&amp;quot;&quot;/&gt;&lt;property id=&quot;20307&quot; value=&quot;278&quot;/&gt;&lt;/object&gt;&lt;object type=&quot;3&quot; unique_id=&quot;10029&quot;&gt;&lt;property id=&quot;20148&quot; value=&quot;5&quot;/&gt;&lt;property id=&quot;20300&quot; value=&quot;Slide 26&quot;/&gt;&lt;property id=&quot;20307&quot; value=&quot;302&quot;/&gt;&lt;/object&gt;&lt;object type=&quot;3&quot; unique_id=&quot;10160&quot;&gt;&lt;property id=&quot;20148&quot; value=&quot;5&quot;/&gt;&lt;property id=&quot;20300&quot; value=&quot;Slide 23 - &amp;quot;Steps&amp;quot;&quot;/&gt;&lt;property id=&quot;20307&quot; value=&quot;303&quot;/&gt;&lt;/object&gt;&lt;object type=&quot;3&quot; unique_id=&quot;10161&quot;&gt;&lt;property id=&quot;20148&quot; value=&quot;5&quot;/&gt;&lt;property id=&quot;20300&quot; value=&quot;Slide 24 - &amp;quot;Steps&amp;quot;&quot;/&gt;&lt;property id=&quot;20307&quot; value=&quot;304&quot;/&gt;&lt;/object&gt;&lt;/object&gt;&lt;/object&gt;&lt;/database&gt;"/>
  <p:tag name="SECTOMILLISECCONVERTED" val="1"/>
  <p:tag name="WASPOLLED" val="5F717F7AE19A4657AC817BB7B674EC54"/>
  <p:tag name="TPPRESENTATIONGUID" val="9c2db1d3-29aa-4c51-a578-52450fe2735d"/>
  <p:tag name="TPVERSION" val="6"/>
  <p:tag name="TPFULLVERSION" val="6.2.1.5"/>
  <p:tag name="PPTVERSION" val="15"/>
  <p:tag name="TPOS" val="2"/>
  <p:tag name="TPLASTSAVEVERSION" val="6.2 P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LABELFORMAT" val="1"/>
  <p:tag name="NUMBERFORMAT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0C7CE523C3D242259003693944E88AB5&lt;/guid&gt;&#10;        &lt;description /&gt;&#10;        &lt;date&gt;7/9/2015 10:15:07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04F4C85AAE04440CA71A7600EAE298A9&lt;/guid&gt;&#10;            &lt;repollguid&gt;411A5EF406C14E7E8A099ACE20CEF91B&lt;/repollguid&gt;&#10;            &lt;sourceid&gt;9608FF168CA74771BB970A02B8C42814&lt;/sourceid&gt;&#10;            &lt;questiontext&gt;Select the term which means the social environment in which a person or society operates.&lt;/questiontext&gt;&#10;            &lt;showresults&gt;True&lt;/showresults&gt;&#10;            &lt;responsegrid&gt;0&lt;/responsegrid&gt;&#10;            &lt;countdowntimer&gt;False&lt;/countdowntimer&gt;&#10;            &lt;standards&gt;&#10;                &lt;standard&gt;&#10;                    &lt;source&gt;Custom&lt;/source&gt;&#10;                    &lt;guid /&gt;&#10;                    &lt;text&gt;Lesson Question&lt;/text&gt;&#10;                &lt;/standard&gt;&#10;                &lt;standard&gt;&#10;                    &lt;source&gt;Custom&lt;/source&gt;&#10;                    &lt;guid /&gt;&#10;                    &lt;text&gt;1&lt;/text&gt;&#10;                &lt;/standard&gt;&#10;            &lt;/standards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624E84FB775D4463BAB44742C2C12328&lt;/guid&gt;&#10;                    &lt;answertext&gt;Peer group&lt;/answertext&gt;&#10;                    &lt;valuetype&gt;-1&lt;/valuetype&gt;&#10;                &lt;/answer&gt;&#10;                &lt;answer&gt;&#10;                    &lt;guid&gt;CAD5275301914D0090BCF4923E1A37F8&lt;/guid&gt;&#10;                    &lt;answertext&gt;Nation&lt;/answertext&gt;&#10;                    &lt;valuetype&gt;-1&lt;/valuetype&gt;&#10;                &lt;/answer&gt;&#10;                &lt;answer&gt;&#10;                    &lt;guid&gt;19280B919D3540459377AD04CA1FB91F&lt;/guid&gt;&#10;                    &lt;answertext&gt;Social fabric&lt;/answertext&gt;&#10;                    &lt;valuetype&gt;1&lt;/valuetype&gt;&#10;                &lt;/answer&gt;&#10;                &lt;answer&gt;&#10;                    &lt;guid&gt;0D5655B2B9104061886495555C90DA27&lt;/guid&gt;&#10;                    &lt;answertext&gt;Morals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False"/>
  <p:tag name="HASRESULTS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  <p:tag name="TYPE" val="9"/>
  <p:tag name="DEFINEDCOLORS" val="3,6,10,45,32,50,13,4,9,55,1"/>
  <p:tag name="COLORTYPE" val="SCHEME"/>
  <p:tag name="LABELFORMAT" val="1"/>
  <p:tag name="NUMBERFORMAT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ORECALCULATION" val="1"/>
  <p:tag name="NUMBERTODISPLAY" val="10"/>
  <p:tag name="PARTICIPANTDISPLAY" val="1"/>
  <p:tag name="DISPLAYPOINTSLESSTHANONE" val="False"/>
  <p:tag name="CORRECTONLY" val="False"/>
  <p:tag name="TYPE" val="ParticipantLeaderboardSlid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32C8E0425B4842878342032622514927&lt;/guid&gt;&#10;        &lt;description /&gt;&#10;        &lt;date&gt;7/9/2015 10:15:06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C7C6E8193DF84C9D825B4C1DDB75A2DB&lt;/guid&gt;&#10;            &lt;repollguid&gt;9C299182F6174CB78FD2B5B1CB0525EC&lt;/repollguid&gt;&#10;            &lt;sourceid&gt;3F5E6B408409456A8669EEC83E387B90&lt;/sourceid&gt;&#10;            &lt;questiontext&gt;Do you believe a leader can instill a positive attitude in subordinates?&lt;/questiontext&gt;&#10;            &lt;showresults&gt;True&lt;/showresults&gt;&#10;            &lt;responsegrid&gt;0&lt;/responsegrid&gt;&#10;            &lt;countdowntimer&gt;False&lt;/countdowntimer&gt;&#10;            &lt;standards&gt;&#10;                &lt;standard&gt;&#10;                    &lt;source&gt;Custom&lt;/source&gt;&#10;                    &lt;guid /&gt;&#10;                    &lt;text&gt;Lesson Question&lt;/text&gt;&#10;                &lt;/standard&gt;&#10;                &lt;standard&gt;&#10;                    &lt;source&gt;Custom&lt;/source&gt;&#10;                    &lt;guid /&gt;&#10;                    &lt;text&gt;1&lt;/text&gt;&#10;                &lt;/standard&gt;&#10;            &lt;/standards&gt;&#10;            &lt;correctvalue&gt;10&lt;/correctvalue&gt;&#10;            &lt;incorrectvalue&gt;0&lt;/incorrectvalue&gt;&#10;            &lt;responselimit&gt;1&lt;/responselimit&gt;&#10;            &lt;bulletstyle&gt;2&lt;/bulletstyle&gt;&#10;            &lt;answers&gt;&#10;                &lt;answer&gt;&#10;                    &lt;guid&gt;3473263A28854D49A54AD9E49D5DA0DC&lt;/guid&gt;&#10;                    &lt;answertext&gt;Yes&lt;/answertext&gt;&#10;                    &lt;valuetype&gt;0&lt;/valuetype&gt;&#10;                &lt;/answer&gt;&#10;                &lt;answer&gt;&#10;                    &lt;guid&gt;01D892F556194FCFAE35742474630DF3&lt;/guid&gt;&#10;                    &lt;answertext&gt;No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False"/>
  <p:tag name="HASRESULTS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LABELFORMAT" val="1"/>
  <p:tag name="NUMBERFORMAT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TrueFalse"/>
  <p:tag name="TPQUESTIONXML" val="﻿&lt;?xml version=&quot;1.0&quot; encoding=&quot;utf-8&quot;?&gt;&#10;&lt;questionlist&gt;&#10;    &lt;properties&gt;&#10;        &lt;guid&gt;1729B6583BC0400795E82299C488C11C&lt;/guid&gt;&#10;        &lt;description /&gt;&#10;        &lt;date&gt;7/9/2015 10:15:06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63A794F143674C63B14138A58333D8CF&lt;/guid&gt;&#10;            &lt;repollguid&gt;5F86F64469074E4A99FD326055FD56AC&lt;/repollguid&gt;&#10;            &lt;sourceid&gt;460C7DE2E57B4DAAA8D21784694CD40C&lt;/sourceid&gt;&#10;            &lt;questiontext&gt;Shipmates notice officers' behavior both on and off duty.&lt;/questiontext&gt;&#10;            &lt;showresults&gt;True&lt;/showresults&gt;&#10;            &lt;responsegrid&gt;0&lt;/responsegrid&gt;&#10;            &lt;countdowntimer&gt;False&lt;/countdowntimer&gt;&#10;            &lt;standards&gt;&#10;                &lt;standard&gt;&#10;                    &lt;source&gt;Custom&lt;/source&gt;&#10;                    &lt;guid /&gt;&#10;                    &lt;text&gt;Lesson Question&lt;/text&gt;&#10;                &lt;/standard&gt;&#10;                &lt;standard&gt;&#10;                    &lt;source&gt;Custom&lt;/source&gt;&#10;                    &lt;guid /&gt;&#10;                    &lt;text&gt;1&lt;/text&gt;&#10;                &lt;/standard&gt;&#10;            &lt;/standards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truefalse&gt;True&lt;/truefalse&gt;&#10;            &lt;answers&gt;&#10;                &lt;answer&gt;&#10;                    &lt;guid&gt;95F9CBD2363B482AA207A76B1C38B39A&lt;/guid&gt;&#10;                    &lt;answertext&gt;True&lt;/answertext&gt;&#10;                    &lt;valuetype&gt;1&lt;/valuetype&gt;&#10;                &lt;/answer&gt;&#10;                &lt;answer&gt;&#10;                    &lt;guid&gt;2E38B87DE452472A8569E18167001939&lt;/guid&gt;&#10;                    &lt;answertext&gt;Fals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False"/>
  <p:tag name="HASRESULTS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LABELFORMAT" val="1"/>
  <p:tag name="NUMBERFORMAT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TrueFalse"/>
  <p:tag name="TPQUESTIONXML" val="﻿&lt;?xml version=&quot;1.0&quot; encoding=&quot;utf-8&quot;?&gt;&#10;&lt;questionlist&gt;&#10;    &lt;properties&gt;&#10;        &lt;guid&gt;1E8D8C07C4C147FDBD1451BB3E710608&lt;/guid&gt;&#10;        &lt;description /&gt;&#10;        &lt;date&gt;7/9/2015 10:15:06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FE1B5CE0DD6D4CB29D3620DA8EE90591&lt;/guid&gt;&#10;            &lt;repollguid&gt;B79AC72D332549209FCE6FCEBED528B6&lt;/repollguid&gt;&#10;            &lt;sourceid&gt;EFB0479DA0A54E5E8B80A7FB8CD205D1&lt;/sourceid&gt;&#10;            &lt;questiontext&gt;Officers should distance themselves from subordinates and their duties.&lt;/questiontext&gt;&#10;            &lt;showresults&gt;True&lt;/showresults&gt;&#10;            &lt;responsegrid&gt;0&lt;/responsegrid&gt;&#10;            &lt;countdowntimer&gt;False&lt;/countdowntimer&gt;&#10;            &lt;standards&gt;&#10;                &lt;standard&gt;&#10;                    &lt;source&gt;Custom&lt;/source&gt;&#10;                    &lt;guid /&gt;&#10;                    &lt;text&gt;Lesson Question&lt;/text&gt;&#10;                &lt;/standard&gt;&#10;                &lt;standard&gt;&#10;                    &lt;source&gt;Custom&lt;/source&gt;&#10;                    &lt;guid /&gt;&#10;                    &lt;text&gt;1&lt;/text&gt;&#10;                &lt;/standard&gt;&#10;            &lt;/standards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truefalse&gt;True&lt;/truefalse&gt;&#10;            &lt;answers&gt;&#10;                &lt;answer&gt;&#10;                    &lt;guid&gt;A757A47097EA4CDD9FE9198995A9C22E&lt;/guid&gt;&#10;                    &lt;answertext&gt;True&lt;/answertext&gt;&#10;                    &lt;valuetype&gt;-1&lt;/valuetype&gt;&#10;                &lt;/answer&gt;&#10;                &lt;answer&gt;&#10;                    &lt;guid&gt;5A12725A8B5A462CA881C2BF34D8C48F&lt;/guid&gt;&#10;                    &lt;answertext&gt;False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False"/>
  <p:tag name="HASRESULTS" val="False"/>
</p:tagLst>
</file>

<file path=ppt/theme/theme1.xml><?xml version="1.0" encoding="utf-8"?>
<a:theme xmlns:a="http://schemas.openxmlformats.org/drawingml/2006/main" name="2_Custom Design">
  <a:themeElements>
    <a:clrScheme name="Gold Blue">
      <a:dk1>
        <a:srgbClr val="00206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C000"/>
      </a:hlink>
      <a:folHlink>
        <a:srgbClr val="A8D6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PC JROTC">
  <a:themeElements>
    <a:clrScheme name="Custom 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00"/>
      </a:hlink>
      <a:folHlink>
        <a:srgbClr val="FFC0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9723</TotalTime>
  <Words>1029</Words>
  <Application>Microsoft Office PowerPoint</Application>
  <PresentationFormat>On-screen Show (4:3)</PresentationFormat>
  <Paragraphs>241</Paragraphs>
  <Slides>31</Slides>
  <Notes>25</Notes>
  <HiddenSlides>2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Calibri</vt:lpstr>
      <vt:lpstr>Calibri Light</vt:lpstr>
      <vt:lpstr>Arial</vt:lpstr>
      <vt:lpstr>2_Custom Design</vt:lpstr>
      <vt:lpstr>Office Theme</vt:lpstr>
      <vt:lpstr>Custom Design</vt:lpstr>
      <vt:lpstr>TPC JROTC</vt:lpstr>
      <vt:lpstr>NJROTC NS-4 Leadership and Ethics</vt:lpstr>
      <vt:lpstr>Lesson 04.02  Setting the Example</vt:lpstr>
      <vt:lpstr>Explain why setting the example and instilling a positive attitude in subordinates are important factors in becoming an effective leader.</vt:lpstr>
      <vt:lpstr>Learning Objectives</vt:lpstr>
      <vt:lpstr>Learning Objectives</vt:lpstr>
      <vt:lpstr>Do you believe a leader can instill a positive attitude in subordinates?</vt:lpstr>
      <vt:lpstr>Setting the Example</vt:lpstr>
      <vt:lpstr>Peer Pressure</vt:lpstr>
      <vt:lpstr>ADM Hayward on Principles</vt:lpstr>
      <vt:lpstr>Know your Subordinates</vt:lpstr>
      <vt:lpstr>Know your Subordinates</vt:lpstr>
      <vt:lpstr>Know Your People</vt:lpstr>
      <vt:lpstr>ADM Zumwalt – Yom Kippur War</vt:lpstr>
      <vt:lpstr>ADM Zumwalt – Yom Kippur War</vt:lpstr>
      <vt:lpstr>Shipmates notice officers' behavior both on and off duty.</vt:lpstr>
      <vt:lpstr>ADM Zumwalt - Vietnam</vt:lpstr>
      <vt:lpstr>ADM Zumwalt - Vietnam</vt:lpstr>
      <vt:lpstr>ADM Zumwalt - Vietnam</vt:lpstr>
      <vt:lpstr>ADM Zumwalt - Vietnam</vt:lpstr>
      <vt:lpstr>Instilling a Positive Attitude</vt:lpstr>
      <vt:lpstr>Instilling a Positive Attitude</vt:lpstr>
      <vt:lpstr>Officers should distance themselves from subordinates and their duties.</vt:lpstr>
      <vt:lpstr>Positive Attitude: Practical Solutions</vt:lpstr>
      <vt:lpstr>Positive Attitude: Practical Solutions</vt:lpstr>
      <vt:lpstr>Positive Attitude: Practical Solutions</vt:lpstr>
      <vt:lpstr>Positive Attitude: MCPON Billy Sanders</vt:lpstr>
      <vt:lpstr>Select the term which means the social environment in which a person or society operates.</vt:lpstr>
      <vt:lpstr>Lesson Summary</vt:lpstr>
      <vt:lpstr>Lesson Summary</vt:lpstr>
      <vt:lpstr>Leaderboard</vt:lpstr>
      <vt:lpstr>Whiteboard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ckinsell</dc:creator>
  <cp:lastModifiedBy>Andy Bennetts</cp:lastModifiedBy>
  <cp:revision>777</cp:revision>
  <dcterms:created xsi:type="dcterms:W3CDTF">2011-03-14T22:07:31Z</dcterms:created>
  <dcterms:modified xsi:type="dcterms:W3CDTF">2015-09-22T20:43:03Z</dcterms:modified>
</cp:coreProperties>
</file>